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7772400" cy="10058400"/>
  <p:notesSz cx="7772400" cy="100584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2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jpeg"/><Relationship Id="rId4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1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280283" y="722909"/>
            <a:ext cx="1270507" cy="2530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Times New Roman"/>
                <a:cs typeface="Times New Roman"/>
              </a:rPr>
              <a:t>CHAPTER 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59664" y="987982"/>
            <a:ext cx="2421128" cy="1989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i="1" spc="10" dirty="0">
                <a:latin typeface="Arial"/>
                <a:cs typeface="Arial"/>
              </a:rPr>
              <a:t>1.3 Functions and Their Graphs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664" y="1169162"/>
            <a:ext cx="2376551" cy="16764"/>
          </a:xfrm>
          <a:custGeom>
            <a:avLst/>
            <a:gdLst/>
            <a:ahLst/>
            <a:cxnLst/>
            <a:rect l="l" t="t" r="r" b="b"/>
            <a:pathLst>
              <a:path w="2376551" h="16764">
                <a:moveTo>
                  <a:pt x="0" y="16764"/>
                </a:moveTo>
                <a:lnTo>
                  <a:pt x="0" y="0"/>
                </a:lnTo>
                <a:lnTo>
                  <a:pt x="2376551" y="0"/>
                </a:lnTo>
                <a:lnTo>
                  <a:pt x="2376551" y="16764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588264" y="1391841"/>
            <a:ext cx="6754494" cy="6098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Wingdings"/>
                <a:cs typeface="Wingdings"/>
              </a:rPr>
              <a:t></a:t>
            </a:r>
            <a:r>
              <a:rPr sz="1310" spc="10" dirty="0">
                <a:latin typeface="Arial"/>
                <a:cs typeface="Arial"/>
              </a:rPr>
              <a:t> </a:t>
            </a:r>
            <a:r>
              <a:rPr sz="1310" spc="10" dirty="0">
                <a:latin typeface="Times New Roman"/>
                <a:cs typeface="Times New Roman"/>
              </a:rPr>
              <a:t>Functions are the major objects we deal with in calculus because they are key to describing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the real world in mathematical terms. 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This section reviews the ideas of functions, their graphs, and ways of representing them.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88264" y="2213277"/>
            <a:ext cx="4218178" cy="4010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Functions; Domain and Range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latin typeface="Wingdings"/>
                <a:cs typeface="Wingdings"/>
              </a:rPr>
              <a:t></a:t>
            </a:r>
            <a:r>
              <a:rPr sz="1370" spc="10" dirty="0">
                <a:latin typeface="Arial"/>
                <a:cs typeface="Arial"/>
              </a:rPr>
              <a:t> </a:t>
            </a:r>
            <a:r>
              <a:rPr sz="1370" spc="10" dirty="0">
                <a:latin typeface="Times New Roman"/>
                <a:cs typeface="Times New Roman"/>
              </a:rPr>
              <a:t>The area of a circle depends on the radius of the circle. 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88264" y="2777538"/>
            <a:ext cx="6712951" cy="4345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Wingdings"/>
                <a:cs typeface="Wingdings"/>
              </a:rPr>
              <a:t></a:t>
            </a:r>
            <a:r>
              <a:rPr sz="1310" spc="10" dirty="0">
                <a:latin typeface="Arial"/>
                <a:cs typeface="Arial"/>
              </a:rPr>
              <a:t> </a:t>
            </a:r>
            <a:r>
              <a:rPr sz="1310" spc="10" dirty="0">
                <a:latin typeface="Times New Roman"/>
                <a:cs typeface="Times New Roman"/>
              </a:rPr>
              <a:t>The distance an object travels from an initial location along a straight line path depends on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its speed.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88264" y="3374946"/>
            <a:ext cx="6832950" cy="6083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In each case, the value of one variable quantity, which we might call y, depends on the</a:t>
            </a:r>
            <a:endParaRPr sz="14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340" spc="10" dirty="0">
                <a:latin typeface="Times New Roman"/>
                <a:cs typeface="Times New Roman"/>
              </a:rPr>
              <a:t>value of another variable quantity, which we might call x. Since the value of y is completely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determined by the value of x, we say that y is a function of x.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110" y="3986530"/>
            <a:ext cx="2710180" cy="474345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588264" y="4461558"/>
            <a:ext cx="6681344" cy="6100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Wingdings"/>
                <a:cs typeface="Wingdings"/>
              </a:rPr>
              <a:t></a:t>
            </a:r>
            <a:r>
              <a:rPr sz="1310" spc="10" dirty="0">
                <a:latin typeface="Arial"/>
                <a:cs typeface="Arial"/>
              </a:rPr>
              <a:t> </a:t>
            </a:r>
            <a:r>
              <a:rPr sz="1310" spc="10" dirty="0">
                <a:solidFill>
                  <a:srgbClr val="231F20"/>
                </a:solidFill>
                <a:latin typeface="Times New Roman"/>
                <a:cs typeface="Times New Roman"/>
              </a:rPr>
              <a:t>In this notation, the symbol ƒ represents the function. The letter </a:t>
            </a:r>
            <a:r>
              <a:rPr sz="1310" i="1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310" spc="10" dirty="0">
                <a:solidFill>
                  <a:srgbClr val="231F20"/>
                </a:solidFill>
                <a:latin typeface="Times New Roman"/>
                <a:cs typeface="Times New Roman"/>
              </a:rPr>
              <a:t>, called the </a:t>
            </a:r>
            <a:r>
              <a:rPr sz="1310" b="1" spc="10" dirty="0">
                <a:solidFill>
                  <a:srgbClr val="231F20"/>
                </a:solidFill>
                <a:latin typeface="Arial"/>
                <a:cs typeface="Arial"/>
              </a:rPr>
              <a:t>independent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370" b="1" spc="10" dirty="0">
                <a:solidFill>
                  <a:srgbClr val="231F20"/>
                </a:solidFill>
                <a:latin typeface="Arial"/>
                <a:cs typeface="Arial"/>
              </a:rPr>
              <a:t>variable</a:t>
            </a: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, represents the input value of ƒ, and </a:t>
            </a:r>
            <a:r>
              <a:rPr sz="1370" i="1" spc="1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, the </a:t>
            </a:r>
            <a:r>
              <a:rPr sz="1370" b="1" spc="10" dirty="0">
                <a:solidFill>
                  <a:srgbClr val="231F20"/>
                </a:solidFill>
                <a:latin typeface="Arial"/>
                <a:cs typeface="Arial"/>
              </a:rPr>
              <a:t>dependent variable</a:t>
            </a: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, represents the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corresponding output </a:t>
            </a:r>
            <a:r>
              <a:rPr sz="1400" b="1" spc="10" dirty="0">
                <a:solidFill>
                  <a:srgbClr val="231F20"/>
                </a:solidFill>
                <a:latin typeface="Arial"/>
                <a:cs typeface="Arial"/>
              </a:rPr>
              <a:t>value </a:t>
            </a: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of ƒ at </a:t>
            </a:r>
            <a:r>
              <a:rPr sz="1400" i="1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073650"/>
            <a:ext cx="6803390" cy="1191260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9910" y="6469380"/>
            <a:ext cx="4132580" cy="862330"/>
          </a:xfrm>
          <a:prstGeom prst="rect">
            <a:avLst/>
          </a:prstGeom>
        </p:spPr>
      </p:pic>
      <p:sp>
        <p:nvSpPr>
          <p:cNvPr id="17" name="text 1"/>
          <p:cNvSpPr txBox="1"/>
          <p:nvPr/>
        </p:nvSpPr>
        <p:spPr>
          <a:xfrm>
            <a:off x="588264" y="7537625"/>
            <a:ext cx="5646547" cy="199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Wingdings"/>
                <a:cs typeface="Wingdings"/>
              </a:rPr>
              <a:t></a:t>
            </a:r>
            <a:r>
              <a:rPr sz="1370" spc="10" dirty="0">
                <a:latin typeface="Arial"/>
                <a:cs typeface="Arial"/>
              </a:rPr>
              <a:t> </a:t>
            </a:r>
            <a:r>
              <a:rPr sz="1370" spc="10" dirty="0">
                <a:latin typeface="Times New Roman"/>
                <a:cs typeface="Times New Roman"/>
              </a:rPr>
              <a:t>The set D of all possible input values is </a:t>
            </a:r>
            <a:r>
              <a:rPr sz="1370" b="1" spc="10" dirty="0">
                <a:latin typeface="Arial"/>
                <a:cs typeface="Arial"/>
              </a:rPr>
              <a:t>called the domain</a:t>
            </a:r>
            <a:r>
              <a:rPr sz="1370" spc="10" dirty="0">
                <a:latin typeface="Times New Roman"/>
                <a:cs typeface="Times New Roman"/>
              </a:rPr>
              <a:t> of the function. 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88264" y="7900337"/>
            <a:ext cx="6580759" cy="199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Wingdings"/>
                <a:cs typeface="Wingdings"/>
              </a:rPr>
              <a:t></a:t>
            </a:r>
            <a:r>
              <a:rPr sz="1370" spc="10" dirty="0">
                <a:latin typeface="Arial"/>
                <a:cs typeface="Arial"/>
              </a:rPr>
              <a:t> </a:t>
            </a:r>
            <a:r>
              <a:rPr sz="1370" spc="10" dirty="0">
                <a:latin typeface="Times New Roman"/>
                <a:cs typeface="Times New Roman"/>
              </a:rPr>
              <a:t>The set of all values of ƒ(x) as x varies throughout D is </a:t>
            </a:r>
            <a:r>
              <a:rPr sz="1370" b="1" spc="10" dirty="0">
                <a:latin typeface="Arial"/>
                <a:cs typeface="Arial"/>
              </a:rPr>
              <a:t>called the range</a:t>
            </a:r>
            <a:r>
              <a:rPr sz="1370" spc="10" dirty="0">
                <a:latin typeface="Times New Roman"/>
                <a:cs typeface="Times New Roman"/>
              </a:rPr>
              <a:t> of the function.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588264" y="8263049"/>
            <a:ext cx="4129786" cy="199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Wingdings"/>
                <a:cs typeface="Wingdings"/>
              </a:rPr>
              <a:t></a:t>
            </a:r>
            <a:r>
              <a:rPr sz="1370" spc="10" dirty="0">
                <a:latin typeface="Arial"/>
                <a:cs typeface="Arial"/>
              </a:rPr>
              <a:t> </a:t>
            </a:r>
            <a:r>
              <a:rPr sz="1370" spc="10" dirty="0">
                <a:latin typeface="Times New Roman"/>
                <a:cs typeface="Times New Roman"/>
              </a:rPr>
              <a:t>The range may not include every element in the set Y.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10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3933825" cy="693420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414145"/>
            <a:ext cx="6010909" cy="3744595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88264" y="5335064"/>
            <a:ext cx="3639059" cy="199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Wingdings"/>
                <a:cs typeface="Wingdings"/>
              </a:rPr>
              <a:t></a:t>
            </a:r>
            <a:r>
              <a:rPr sz="1370" spc="10" dirty="0">
                <a:latin typeface="Arial"/>
                <a:cs typeface="Arial"/>
              </a:rPr>
              <a:t> </a:t>
            </a:r>
            <a:r>
              <a:rPr sz="1370" b="1" spc="10" dirty="0">
                <a:latin typeface="Arial"/>
                <a:cs typeface="Arial"/>
              </a:rPr>
              <a:t>Polynomials</a:t>
            </a:r>
            <a:r>
              <a:rPr sz="1370" spc="10" dirty="0">
                <a:latin typeface="Times New Roman"/>
                <a:cs typeface="Times New Roman"/>
              </a:rPr>
              <a:t>: A function </a:t>
            </a:r>
            <a:r>
              <a:rPr sz="1370" b="1" spc="10" dirty="0">
                <a:latin typeface="Arial"/>
                <a:cs typeface="Arial"/>
              </a:rPr>
              <a:t>p</a:t>
            </a:r>
            <a:r>
              <a:rPr sz="1370" spc="10" dirty="0">
                <a:latin typeface="Times New Roman"/>
                <a:cs typeface="Times New Roman"/>
              </a:rPr>
              <a:t> is </a:t>
            </a:r>
            <a:r>
              <a:rPr sz="1370" b="1" spc="10" dirty="0">
                <a:latin typeface="Arial"/>
                <a:cs typeface="Arial"/>
              </a:rPr>
              <a:t>a polynomial</a:t>
            </a:r>
            <a:r>
              <a:rPr sz="1370" spc="10" dirty="0">
                <a:latin typeface="Times New Roman"/>
                <a:cs typeface="Times New Roman"/>
              </a:rPr>
              <a:t> if  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3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340" y="5538470"/>
            <a:ext cx="3093720" cy="2266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359664" y="5972096"/>
            <a:ext cx="7184380" cy="1324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where </a:t>
            </a:r>
            <a:r>
              <a:rPr sz="1370" b="1" spc="10" dirty="0">
                <a:latin typeface="Arial"/>
                <a:cs typeface="Arial"/>
              </a:rPr>
              <a:t>(n)</a:t>
            </a:r>
            <a:r>
              <a:rPr sz="1370" spc="10" dirty="0">
                <a:latin typeface="Times New Roman"/>
                <a:cs typeface="Times New Roman"/>
              </a:rPr>
              <a:t> is a nonnegative integer and the numbers </a:t>
            </a:r>
            <a:r>
              <a:rPr sz="1370" b="1" spc="10" dirty="0">
                <a:latin typeface="Arial"/>
                <a:cs typeface="Arial"/>
              </a:rPr>
              <a:t>(a</a:t>
            </a:r>
            <a:r>
              <a:rPr sz="870" b="1" spc="10" dirty="0">
                <a:latin typeface="Arial"/>
                <a:cs typeface="Arial"/>
              </a:rPr>
              <a:t>0</a:t>
            </a:r>
            <a:r>
              <a:rPr sz="1370" b="1" spc="10" dirty="0">
                <a:latin typeface="Arial"/>
                <a:cs typeface="Arial"/>
              </a:rPr>
              <a:t>,a</a:t>
            </a:r>
            <a:r>
              <a:rPr sz="870" b="1" spc="10" dirty="0">
                <a:latin typeface="Arial"/>
                <a:cs typeface="Arial"/>
              </a:rPr>
              <a:t>1</a:t>
            </a:r>
            <a:r>
              <a:rPr sz="1370" b="1" spc="10" dirty="0">
                <a:latin typeface="Arial"/>
                <a:cs typeface="Arial"/>
              </a:rPr>
              <a:t>,a</a:t>
            </a:r>
            <a:r>
              <a:rPr sz="870" b="1" spc="10" dirty="0">
                <a:latin typeface="Arial"/>
                <a:cs typeface="Arial"/>
              </a:rPr>
              <a:t>2</a:t>
            </a:r>
            <a:r>
              <a:rPr sz="1370" b="1" spc="10" dirty="0">
                <a:latin typeface="Arial"/>
                <a:cs typeface="Arial"/>
              </a:rPr>
              <a:t>, ,……a</a:t>
            </a:r>
            <a:r>
              <a:rPr sz="870" b="1" spc="10" dirty="0">
                <a:latin typeface="Arial"/>
                <a:cs typeface="Arial"/>
              </a:rPr>
              <a:t>n</a:t>
            </a:r>
            <a:r>
              <a:rPr sz="1370" b="1" spc="10" dirty="0">
                <a:latin typeface="Arial"/>
                <a:cs typeface="Arial"/>
              </a:rPr>
              <a:t> )</a:t>
            </a:r>
            <a:r>
              <a:rPr sz="1370" spc="10" dirty="0">
                <a:latin typeface="Times New Roman"/>
                <a:cs typeface="Times New Roman"/>
              </a:rPr>
              <a:t>  are real constants (</a:t>
            </a:r>
            <a:r>
              <a:rPr sz="1370" b="1" spc="10" dirty="0">
                <a:latin typeface="Arial"/>
                <a:cs typeface="Arial"/>
              </a:rPr>
              <a:t>called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the coefficients of the polynomial</a:t>
            </a:r>
            <a:r>
              <a:rPr sz="1400" spc="10" dirty="0">
                <a:latin typeface="Times New Roman"/>
                <a:cs typeface="Times New Roman"/>
              </a:rPr>
              <a:t>). All polynomials have domain </a:t>
            </a:r>
            <a:r>
              <a:rPr sz="1400" b="1" spc="10" dirty="0">
                <a:latin typeface="Arial"/>
                <a:cs typeface="Arial"/>
              </a:rPr>
              <a:t>(- ∞, ∞) . </a:t>
            </a:r>
            <a:r>
              <a:rPr sz="1400" spc="10" dirty="0">
                <a:latin typeface="Times New Roman"/>
                <a:cs typeface="Times New Roman"/>
              </a:rPr>
              <a:t> If the leading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coefficient </a:t>
            </a:r>
            <a:r>
              <a:rPr sz="1370" b="1" spc="10" dirty="0">
                <a:latin typeface="Arial"/>
                <a:cs typeface="Arial"/>
              </a:rPr>
              <a:t>(a</a:t>
            </a:r>
            <a:r>
              <a:rPr sz="870" b="1" spc="10" dirty="0">
                <a:latin typeface="Arial"/>
                <a:cs typeface="Arial"/>
              </a:rPr>
              <a:t>n </a:t>
            </a:r>
            <a:r>
              <a:rPr sz="1370" b="1" spc="10" dirty="0">
                <a:latin typeface="Arial"/>
                <a:cs typeface="Arial"/>
              </a:rPr>
              <a:t>≠</a:t>
            </a:r>
            <a:r>
              <a:rPr sz="870" b="1" spc="10" dirty="0">
                <a:latin typeface="Arial"/>
                <a:cs typeface="Arial"/>
              </a:rPr>
              <a:t> 0</a:t>
            </a:r>
            <a:r>
              <a:rPr sz="1370" b="1" spc="10" dirty="0">
                <a:latin typeface="Arial"/>
                <a:cs typeface="Arial"/>
              </a:rPr>
              <a:t>)</a:t>
            </a:r>
            <a:r>
              <a:rPr sz="1370" spc="10" dirty="0">
                <a:latin typeface="Times New Roman"/>
                <a:cs typeface="Times New Roman"/>
              </a:rPr>
              <a:t>  and </a:t>
            </a:r>
            <a:r>
              <a:rPr sz="1370" b="1" spc="10" dirty="0">
                <a:latin typeface="Arial"/>
                <a:cs typeface="Arial"/>
              </a:rPr>
              <a:t>(n &gt; 0)</a:t>
            </a:r>
            <a:r>
              <a:rPr sz="1370" spc="10" dirty="0">
                <a:latin typeface="Times New Roman"/>
                <a:cs typeface="Times New Roman"/>
              </a:rPr>
              <a:t> then n is called the degree of the polynomial. Linear functions with</a:t>
            </a:r>
            <a:endParaRPr sz="13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(m </a:t>
            </a:r>
            <a:r>
              <a:rPr sz="1400" b="1" spc="10" dirty="0">
                <a:latin typeface="Arial"/>
                <a:cs typeface="Arial"/>
              </a:rPr>
              <a:t>≠</a:t>
            </a:r>
            <a:r>
              <a:rPr sz="900" b="1" spc="10" dirty="0">
                <a:latin typeface="Arial"/>
                <a:cs typeface="Arial"/>
              </a:rPr>
              <a:t>  </a:t>
            </a:r>
            <a:r>
              <a:rPr sz="1400" spc="10" dirty="0">
                <a:latin typeface="Times New Roman"/>
                <a:cs typeface="Times New Roman"/>
              </a:rPr>
              <a:t>0) are polynomials of degree 1. Polynomials of degree 2, usually written as  </a:t>
            </a:r>
            <a:endParaRPr sz="1400">
              <a:latin typeface="Times New Roman"/>
              <a:cs typeface="Times New Roman"/>
            </a:endParaRPr>
          </a:p>
          <a:p>
            <a:pPr marL="1505965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     are called </a:t>
            </a:r>
            <a:r>
              <a:rPr sz="1370" b="1" spc="10" dirty="0">
                <a:latin typeface="Arial"/>
                <a:cs typeface="Arial"/>
              </a:rPr>
              <a:t>quadratic functions</a:t>
            </a:r>
            <a:r>
              <a:rPr sz="1370" spc="10" dirty="0">
                <a:latin typeface="Times New Roman"/>
                <a:cs typeface="Times New Roman"/>
              </a:rPr>
              <a:t>. Likewise, cubic functions are polynomials  </a:t>
            </a:r>
            <a:endParaRPr sz="1300">
              <a:latin typeface="Times New Roman"/>
              <a:cs typeface="Times New Roman"/>
            </a:endParaRPr>
          </a:p>
          <a:p>
            <a:pPr marL="1646174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       of degree 3. Figure below  shows the graphs of three polynomials. 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783070"/>
            <a:ext cx="1506219" cy="219710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040880"/>
            <a:ext cx="1645920" cy="216535"/>
          </a:xfrm>
          <a:prstGeom prst="rect">
            <a:avLst/>
          </a:prstGeom>
        </p:spPr>
      </p:pic>
      <p:pic>
        <p:nvPicPr>
          <p:cNvPr id="4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825" y="7476490"/>
            <a:ext cx="6254750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11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8264" y="719503"/>
            <a:ext cx="5302124" cy="1998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spc="10" dirty="0">
                <a:latin typeface="Wingdings"/>
                <a:cs typeface="Wingdings"/>
              </a:rPr>
              <a:t></a:t>
            </a:r>
            <a:r>
              <a:rPr sz="1340" spc="10" dirty="0">
                <a:latin typeface="Arial"/>
                <a:cs typeface="Arial"/>
              </a:rPr>
              <a:t> </a:t>
            </a:r>
            <a:r>
              <a:rPr sz="1340" b="1" spc="10" dirty="0">
                <a:latin typeface="Arial"/>
                <a:cs typeface="Arial"/>
              </a:rPr>
              <a:t>Rational Functions</a:t>
            </a:r>
            <a:r>
              <a:rPr sz="1340" spc="10" dirty="0">
                <a:latin typeface="Times New Roman"/>
                <a:cs typeface="Times New Roman"/>
              </a:rPr>
              <a:t>: A rational function is a ratio of two polynomials: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4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6210" y="925195"/>
            <a:ext cx="1896110" cy="37020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359664" y="1295829"/>
            <a:ext cx="6515228" cy="4041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where </a:t>
            </a:r>
            <a:r>
              <a:rPr sz="1370" b="1" spc="10" dirty="0">
                <a:latin typeface="Arial"/>
                <a:cs typeface="Arial"/>
              </a:rPr>
              <a:t>p</a:t>
            </a:r>
            <a:r>
              <a:rPr sz="1370" spc="10" dirty="0">
                <a:latin typeface="Times New Roman"/>
                <a:cs typeface="Times New Roman"/>
              </a:rPr>
              <a:t> and </a:t>
            </a:r>
            <a:r>
              <a:rPr sz="1370" b="1" spc="10" dirty="0">
                <a:latin typeface="Arial"/>
                <a:cs typeface="Arial"/>
              </a:rPr>
              <a:t>q</a:t>
            </a:r>
            <a:r>
              <a:rPr sz="1370" spc="10" dirty="0">
                <a:latin typeface="Times New Roman"/>
                <a:cs typeface="Times New Roman"/>
              </a:rPr>
              <a:t> are polynomials. The domain of a rational function is the set of all real x for</a:t>
            </a:r>
            <a:endParaRPr sz="13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which </a:t>
            </a:r>
            <a:r>
              <a:rPr sz="1400" b="1" spc="10" dirty="0">
                <a:latin typeface="Arial"/>
                <a:cs typeface="Arial"/>
              </a:rPr>
              <a:t>( q(x) ≠ 0 )</a:t>
            </a:r>
            <a:r>
              <a:rPr sz="1400" spc="10" dirty="0">
                <a:latin typeface="Times New Roman"/>
                <a:cs typeface="Times New Roman"/>
              </a:rPr>
              <a:t>  For example,  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4229" y="1703705"/>
            <a:ext cx="1610360" cy="390525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359664" y="2130429"/>
            <a:ext cx="3389812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the function is a rational function with domain 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4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215" y="2089150"/>
            <a:ext cx="839469" cy="200025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4592701" y="2130429"/>
            <a:ext cx="1866139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 Its graph is shown below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4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331719"/>
            <a:ext cx="6426834" cy="2164080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588264" y="4672124"/>
            <a:ext cx="6867361" cy="10182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Wingdings"/>
                <a:cs typeface="Wingdings"/>
              </a:rPr>
              <a:t></a:t>
            </a:r>
            <a:r>
              <a:rPr sz="1370" spc="10" dirty="0">
                <a:latin typeface="Arial"/>
                <a:cs typeface="Arial"/>
              </a:rPr>
              <a:t> </a:t>
            </a:r>
            <a:r>
              <a:rPr sz="1370" b="1" spc="10" dirty="0">
                <a:latin typeface="Arial"/>
                <a:cs typeface="Arial"/>
              </a:rPr>
              <a:t>Algebraic Functions:</a:t>
            </a:r>
            <a:r>
              <a:rPr sz="1370" spc="10" dirty="0">
                <a:latin typeface="Times New Roman"/>
                <a:cs typeface="Times New Roman"/>
              </a:rPr>
              <a:t> An algebraic functionis a function constructed from polynomials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using algebraic operations (addition, subtraction, multiplication, division, and taking roots).</a:t>
            </a:r>
            <a:endParaRPr sz="13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310" spc="10" dirty="0">
                <a:latin typeface="Wingdings"/>
                <a:cs typeface="Wingdings"/>
              </a:rPr>
              <a:t></a:t>
            </a:r>
            <a:r>
              <a:rPr sz="1310" spc="10" dirty="0">
                <a:latin typeface="Arial"/>
                <a:cs typeface="Arial"/>
              </a:rPr>
              <a:t> </a:t>
            </a:r>
            <a:r>
              <a:rPr sz="1310" b="1" spc="10" dirty="0">
                <a:latin typeface="Arial"/>
                <a:cs typeface="Arial"/>
              </a:rPr>
              <a:t>Exponential Functions</a:t>
            </a:r>
            <a:r>
              <a:rPr sz="1310" spc="10" dirty="0">
                <a:latin typeface="Times New Roman"/>
                <a:cs typeface="Times New Roman"/>
              </a:rPr>
              <a:t>: Functions of the form </a:t>
            </a:r>
            <a:r>
              <a:rPr sz="1310" b="1" spc="10" dirty="0">
                <a:latin typeface="Arial"/>
                <a:cs typeface="Arial"/>
              </a:rPr>
              <a:t>(f(x) = a )</a:t>
            </a:r>
            <a:r>
              <a:rPr sz="1310" spc="10" dirty="0">
                <a:latin typeface="Times New Roman"/>
                <a:cs typeface="Times New Roman"/>
              </a:rPr>
              <a:t> where(a&gt;0) the base  is a positive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constant </a:t>
            </a:r>
            <a:r>
              <a:rPr sz="1400" b="1" spc="10" dirty="0">
                <a:latin typeface="Arial"/>
                <a:cs typeface="Arial"/>
              </a:rPr>
              <a:t>(a ≠ 1)</a:t>
            </a:r>
            <a:r>
              <a:rPr sz="1400" spc="10" dirty="0">
                <a:latin typeface="Times New Roman"/>
                <a:cs typeface="Times New Roman"/>
              </a:rPr>
              <a:t> and  are called </a:t>
            </a:r>
            <a:r>
              <a:rPr sz="1400" b="1" spc="10" dirty="0">
                <a:latin typeface="Arial"/>
                <a:cs typeface="Arial"/>
              </a:rPr>
              <a:t>exponential functions</a:t>
            </a:r>
            <a:r>
              <a:rPr sz="1400" spc="10" dirty="0">
                <a:latin typeface="Times New Roman"/>
                <a:cs typeface="Times New Roman"/>
              </a:rPr>
              <a:t>. All exponential functions have</a:t>
            </a:r>
            <a:endParaRPr sz="14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domain   </a:t>
            </a:r>
            <a:r>
              <a:rPr sz="1400" b="1" spc="10" dirty="0">
                <a:latin typeface="Arial"/>
                <a:cs typeface="Arial"/>
              </a:rPr>
              <a:t>(-∞ , ∞)and range (0. ∞)</a:t>
            </a:r>
            <a:r>
              <a:rPr sz="1400" spc="10" dirty="0">
                <a:latin typeface="Times New Roman"/>
                <a:cs typeface="Times New Roman"/>
              </a:rPr>
              <a:t> So an exponential function never assumes the value 0.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847209" y="5075999"/>
            <a:ext cx="85725" cy="1275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x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693410"/>
            <a:ext cx="5602605" cy="335280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203950"/>
            <a:ext cx="5945505" cy="1786255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5405120" y="5874385"/>
            <a:ext cx="981075" cy="266700"/>
          </a:xfrm>
          <a:custGeom>
            <a:avLst/>
            <a:gdLst/>
            <a:ahLst/>
            <a:cxnLst/>
            <a:rect l="l" t="t" r="r" b="b"/>
            <a:pathLst>
              <a:path w="981075" h="266700">
                <a:moveTo>
                  <a:pt x="0" y="266700"/>
                </a:moveTo>
                <a:lnTo>
                  <a:pt x="0" y="0"/>
                </a:lnTo>
                <a:lnTo>
                  <a:pt x="981075" y="0"/>
                </a:lnTo>
                <a:lnTo>
                  <a:pt x="981075" y="266700"/>
                </a:lnTo>
                <a:lnTo>
                  <a:pt x="0" y="266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00357" y="5869622"/>
            <a:ext cx="990600" cy="276225"/>
          </a:xfrm>
          <a:custGeom>
            <a:avLst/>
            <a:gdLst/>
            <a:ahLst/>
            <a:cxnLst/>
            <a:rect l="l" t="t" r="r" b="b"/>
            <a:pathLst>
              <a:path w="990600" h="276225">
                <a:moveTo>
                  <a:pt x="4763" y="271463"/>
                </a:moveTo>
                <a:lnTo>
                  <a:pt x="4763" y="4763"/>
                </a:lnTo>
                <a:lnTo>
                  <a:pt x="985838" y="4763"/>
                </a:lnTo>
                <a:lnTo>
                  <a:pt x="985838" y="271463"/>
                </a:lnTo>
                <a:lnTo>
                  <a:pt x="4763" y="27146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12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7030719" cy="2389505"/>
          </a:xfrm>
          <a:prstGeom prst="rect">
            <a:avLst/>
          </a:prstGeom>
        </p:spPr>
      </p:pic>
      <p:pic>
        <p:nvPicPr>
          <p:cNvPr id="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108960"/>
            <a:ext cx="6789419" cy="345947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59664" y="6571996"/>
            <a:ext cx="2701163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19" b="1" spc="10" dirty="0">
                <a:latin typeface="Arial"/>
                <a:cs typeface="Arial"/>
              </a:rPr>
              <a:t>Increasing Versus Decreasing Functions: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743700"/>
            <a:ext cx="4269105" cy="118237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359664" y="7929880"/>
            <a:ext cx="3109595" cy="1700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9" b="1" spc="10" dirty="0">
                <a:latin typeface="Arial"/>
                <a:cs typeface="Arial"/>
              </a:rPr>
              <a:t>Even Functions and Odd Functions: Symmetry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9664" y="8084566"/>
            <a:ext cx="3071495" cy="15240"/>
          </a:xfrm>
          <a:custGeom>
            <a:avLst/>
            <a:gdLst/>
            <a:ahLst/>
            <a:cxnLst/>
            <a:rect l="l" t="t" r="r" b="b"/>
            <a:pathLst>
              <a:path w="3071495" h="15240">
                <a:moveTo>
                  <a:pt x="0" y="15240"/>
                </a:moveTo>
                <a:lnTo>
                  <a:pt x="0" y="0"/>
                </a:lnTo>
                <a:lnTo>
                  <a:pt x="3071495" y="0"/>
                </a:lnTo>
                <a:lnTo>
                  <a:pt x="3071495" y="1524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8101330"/>
            <a:ext cx="5453380" cy="1026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13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6624955" cy="732790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452245"/>
            <a:ext cx="6324600" cy="597281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88264" y="7601633"/>
            <a:ext cx="6694676" cy="6083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solidFill>
                  <a:srgbClr val="231F20"/>
                </a:solidFill>
                <a:latin typeface="Wingdings"/>
                <a:cs typeface="Wingdings"/>
              </a:rPr>
              <a:t></a:t>
            </a:r>
            <a:r>
              <a:rPr sz="131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0" spc="10" dirty="0">
                <a:solidFill>
                  <a:srgbClr val="231F20"/>
                </a:solidFill>
                <a:latin typeface="Times New Roman"/>
                <a:cs typeface="Times New Roman"/>
              </a:rPr>
              <a:t>The graph of an even function is </a:t>
            </a:r>
            <a:r>
              <a:rPr sz="1310" b="1" spc="10" dirty="0">
                <a:solidFill>
                  <a:srgbClr val="231F20"/>
                </a:solidFill>
                <a:latin typeface="Arial"/>
                <a:cs typeface="Arial"/>
              </a:rPr>
              <a:t>symmetric about the </a:t>
            </a:r>
            <a:r>
              <a:rPr sz="1310" i="1" spc="1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10" b="1" spc="10" dirty="0">
                <a:solidFill>
                  <a:srgbClr val="231F20"/>
                </a:solidFill>
                <a:latin typeface="Arial"/>
                <a:cs typeface="Arial"/>
              </a:rPr>
              <a:t>-axis</a:t>
            </a:r>
            <a:r>
              <a:rPr sz="1310" spc="10" dirty="0">
                <a:solidFill>
                  <a:srgbClr val="231F20"/>
                </a:solidFill>
                <a:latin typeface="Times New Roman"/>
                <a:cs typeface="Times New Roman"/>
              </a:rPr>
              <a:t>. Since f(-x) = f(x)a point (</a:t>
            </a:r>
            <a:r>
              <a:rPr sz="1310" i="1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310" spc="1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370" i="1" spc="1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) lies on the graph if and only if the point ( x,y) lies on the graph (Figure a). A reflection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across the </a:t>
            </a:r>
            <a:r>
              <a:rPr sz="1400" i="1" spc="1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-axis leaves the graph unchanged.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14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925" y="865505"/>
            <a:ext cx="1604645" cy="105156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88264" y="1919145"/>
            <a:ext cx="6869936" cy="8125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solidFill>
                  <a:srgbClr val="231F20"/>
                </a:solidFill>
                <a:latin typeface="Wingdings"/>
                <a:cs typeface="Wingdings"/>
              </a:rPr>
              <a:t></a:t>
            </a:r>
            <a:r>
              <a:rPr sz="131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0" spc="10" dirty="0">
                <a:solidFill>
                  <a:srgbClr val="231F20"/>
                </a:solidFill>
                <a:latin typeface="Times New Roman"/>
                <a:cs typeface="Times New Roman"/>
              </a:rPr>
              <a:t>The graph of an odd function is </a:t>
            </a:r>
            <a:r>
              <a:rPr sz="1310" b="1" spc="10" dirty="0">
                <a:solidFill>
                  <a:srgbClr val="231F20"/>
                </a:solidFill>
                <a:latin typeface="Arial"/>
                <a:cs typeface="Arial"/>
              </a:rPr>
              <a:t>symmetric about the origin</a:t>
            </a:r>
            <a:r>
              <a:rPr sz="1310" spc="10" dirty="0">
                <a:solidFill>
                  <a:srgbClr val="231F20"/>
                </a:solidFill>
                <a:latin typeface="Times New Roman"/>
                <a:cs typeface="Times New Roman"/>
              </a:rPr>
              <a:t>. Since f(-x) = -f(x) a point (</a:t>
            </a:r>
            <a:r>
              <a:rPr sz="1310" i="1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310" spc="10" dirty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340" i="1" spc="1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40" spc="10" dirty="0">
                <a:solidFill>
                  <a:srgbClr val="231F20"/>
                </a:solidFill>
                <a:latin typeface="Times New Roman"/>
                <a:cs typeface="Times New Roman"/>
              </a:rPr>
              <a:t>) lies on the graph if and only if the point(-</a:t>
            </a:r>
            <a:r>
              <a:rPr sz="1340" i="1" spc="1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1340" spc="10" dirty="0">
                <a:solidFill>
                  <a:srgbClr val="231F20"/>
                </a:solidFill>
                <a:latin typeface="Times New Roman"/>
                <a:cs typeface="Times New Roman"/>
              </a:rPr>
              <a:t>, -</a:t>
            </a:r>
            <a:r>
              <a:rPr sz="1340" i="1" spc="1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40" spc="10" dirty="0">
                <a:solidFill>
                  <a:srgbClr val="231F20"/>
                </a:solidFill>
                <a:latin typeface="Times New Roman"/>
                <a:cs typeface="Times New Roman"/>
              </a:rPr>
              <a:t>)  lies on the graph (Figure b). Equivalently,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a graph is symmetric about the origin if a rotation of 180° about the origin leaves the graph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unchanged. Notice that the definitions imply both </a:t>
            </a:r>
            <a:r>
              <a:rPr sz="1400" i="1" spc="10" dirty="0">
                <a:solidFill>
                  <a:srgbClr val="231F20"/>
                </a:solidFill>
                <a:latin typeface="Arial"/>
                <a:cs typeface="Arial"/>
              </a:rPr>
              <a:t>x </a:t>
            </a: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and must be in the domain of ƒ.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830" y="2881630"/>
            <a:ext cx="1854835" cy="1301749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3550031" y="6898741"/>
            <a:ext cx="711962" cy="1687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FIGURE 1.47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057390"/>
            <a:ext cx="6685915" cy="993775"/>
          </a:xfrm>
          <a:prstGeom prst="rect">
            <a:avLst/>
          </a:prstGeom>
        </p:spPr>
      </p:pic>
      <p:pic>
        <p:nvPicPr>
          <p:cNvPr id="5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95" y="4387215"/>
            <a:ext cx="5857875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15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8264" y="895017"/>
            <a:ext cx="6864397" cy="10182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Solved question </a:t>
            </a:r>
            <a:endParaRPr sz="14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In Exercises 1–4, identify each function as a constant function, linear function, power</a:t>
            </a:r>
            <a:endParaRPr sz="14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function, polynomial (state its degree), rational function, algebraic function, trigonometric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function, exponential function, or logarithmic function. Remember that some functions can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fall into more than one category.</a:t>
            </a:r>
            <a:endParaRPr sz="900">
              <a:latin typeface="Times New Roman"/>
              <a:cs typeface="Times New Roman"/>
            </a:endParaRPr>
          </a:p>
        </p:txBody>
      </p:sp>
      <p:pic>
        <p:nvPicPr>
          <p:cNvPr id="5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917065"/>
            <a:ext cx="3077210" cy="304800"/>
          </a:xfrm>
          <a:prstGeom prst="rect">
            <a:avLst/>
          </a:prstGeom>
        </p:spPr>
      </p:pic>
      <p:pic>
        <p:nvPicPr>
          <p:cNvPr id="6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221865"/>
            <a:ext cx="5562600" cy="257810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479675"/>
            <a:ext cx="2801620" cy="381000"/>
          </a:xfrm>
          <a:prstGeom prst="rect">
            <a:avLst/>
          </a:prstGeom>
        </p:spPr>
      </p:pic>
      <p:pic>
        <p:nvPicPr>
          <p:cNvPr id="6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860675"/>
            <a:ext cx="5000625" cy="219075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078480"/>
            <a:ext cx="2781300" cy="210184"/>
          </a:xfrm>
          <a:prstGeom prst="rect">
            <a:avLst/>
          </a:prstGeom>
        </p:spPr>
      </p:pic>
      <p:pic>
        <p:nvPicPr>
          <p:cNvPr id="6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288665"/>
            <a:ext cx="5295900" cy="248285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536950"/>
            <a:ext cx="2801620" cy="257810"/>
          </a:xfrm>
          <a:prstGeom prst="rect">
            <a:avLst/>
          </a:prstGeom>
        </p:spPr>
      </p:pic>
      <p:pic>
        <p:nvPicPr>
          <p:cNvPr id="6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793490"/>
            <a:ext cx="5363209" cy="210185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207510"/>
            <a:ext cx="3514724" cy="145732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359664" y="5665772"/>
            <a:ext cx="7092465" cy="814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Solved questions 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Increasing and Decreasing Functions 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Graph the functions in Exercises 7–18. What symmetries, if any, do the graphs have? Specify the</a:t>
            </a:r>
            <a:endParaRPr sz="13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intervals over which the function is increasing and the intervals where it is decreasing.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8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483350"/>
            <a:ext cx="2933699" cy="342900"/>
          </a:xfrm>
          <a:prstGeom prst="rect">
            <a:avLst/>
          </a:prstGeom>
        </p:spPr>
      </p:pic>
      <p:pic>
        <p:nvPicPr>
          <p:cNvPr id="69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826250"/>
            <a:ext cx="6600825" cy="1741805"/>
          </a:xfrm>
          <a:prstGeom prst="rect">
            <a:avLst/>
          </a:prstGeom>
        </p:spPr>
      </p:pic>
      <p:pic>
        <p:nvPicPr>
          <p:cNvPr id="70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8771890"/>
            <a:ext cx="2676525" cy="325120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2768600" y="6924675"/>
            <a:ext cx="1276984" cy="379730"/>
          </a:xfrm>
          <a:custGeom>
            <a:avLst/>
            <a:gdLst/>
            <a:ahLst/>
            <a:cxnLst/>
            <a:rect l="l" t="t" r="r" b="b"/>
            <a:pathLst>
              <a:path w="1276984" h="379730">
                <a:moveTo>
                  <a:pt x="0" y="379730"/>
                </a:moveTo>
                <a:lnTo>
                  <a:pt x="0" y="0"/>
                </a:lnTo>
                <a:lnTo>
                  <a:pt x="1276984" y="0"/>
                </a:lnTo>
                <a:lnTo>
                  <a:pt x="1276984" y="379730"/>
                </a:lnTo>
                <a:lnTo>
                  <a:pt x="0" y="379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63837" y="6919912"/>
            <a:ext cx="1286509" cy="389255"/>
          </a:xfrm>
          <a:custGeom>
            <a:avLst/>
            <a:gdLst/>
            <a:ahLst/>
            <a:cxnLst/>
            <a:rect l="l" t="t" r="r" b="b"/>
            <a:pathLst>
              <a:path w="1286509" h="389255">
                <a:moveTo>
                  <a:pt x="4763" y="384493"/>
                </a:moveTo>
                <a:lnTo>
                  <a:pt x="4763" y="4763"/>
                </a:lnTo>
                <a:lnTo>
                  <a:pt x="1281747" y="4763"/>
                </a:lnTo>
                <a:lnTo>
                  <a:pt x="1281747" y="384493"/>
                </a:lnTo>
                <a:lnTo>
                  <a:pt x="4763" y="3844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2865755" y="6978213"/>
            <a:ext cx="821054" cy="286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Dec is decrease</a:t>
            </a:r>
            <a:endParaRPr sz="10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Inc is increase 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16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6893559" cy="1854835"/>
          </a:xfrm>
          <a:prstGeom prst="rect">
            <a:avLst/>
          </a:prstGeom>
        </p:spPr>
      </p:pic>
      <p:pic>
        <p:nvPicPr>
          <p:cNvPr id="7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574290"/>
            <a:ext cx="2992120" cy="8763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59664" y="3655362"/>
            <a:ext cx="6552996" cy="814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Solved question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Even and Odd Functions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340" spc="10" dirty="0">
                <a:solidFill>
                  <a:srgbClr val="231F20"/>
                </a:solidFill>
                <a:latin typeface="Times New Roman"/>
                <a:cs typeface="Times New Roman"/>
              </a:rPr>
              <a:t>In Exercises 19–30, say whether the function is even, odd, or neither. Give reasons for your</a:t>
            </a:r>
            <a:endParaRPr sz="13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answer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486910"/>
            <a:ext cx="2915920" cy="190500"/>
          </a:xfrm>
          <a:prstGeom prst="rect">
            <a:avLst/>
          </a:prstGeom>
        </p:spPr>
      </p:pic>
      <p:pic>
        <p:nvPicPr>
          <p:cNvPr id="7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677410"/>
            <a:ext cx="7051675" cy="386715"/>
          </a:xfrm>
          <a:prstGeom prst="rect">
            <a:avLst/>
          </a:prstGeom>
        </p:spPr>
      </p:pic>
      <p:pic>
        <p:nvPicPr>
          <p:cNvPr id="7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064125"/>
            <a:ext cx="6459220" cy="342900"/>
          </a:xfrm>
          <a:prstGeom prst="rect">
            <a:avLst/>
          </a:prstGeom>
        </p:spPr>
      </p:pic>
      <p:pic>
        <p:nvPicPr>
          <p:cNvPr id="7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407025"/>
            <a:ext cx="3115310" cy="219710"/>
          </a:xfrm>
          <a:prstGeom prst="rect">
            <a:avLst/>
          </a:prstGeom>
        </p:spPr>
      </p:pic>
      <p:pic>
        <p:nvPicPr>
          <p:cNvPr id="7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626735"/>
            <a:ext cx="7045959" cy="769620"/>
          </a:xfrm>
          <a:prstGeom prst="rect">
            <a:avLst/>
          </a:prstGeom>
        </p:spPr>
      </p:pic>
      <p:pic>
        <p:nvPicPr>
          <p:cNvPr id="7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409690"/>
            <a:ext cx="3563620" cy="190500"/>
          </a:xfrm>
          <a:prstGeom prst="rect">
            <a:avLst/>
          </a:prstGeom>
        </p:spPr>
      </p:pic>
      <p:pic>
        <p:nvPicPr>
          <p:cNvPr id="79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600190"/>
            <a:ext cx="6163309" cy="809625"/>
          </a:xfrm>
          <a:prstGeom prst="rect">
            <a:avLst/>
          </a:prstGeom>
        </p:spPr>
      </p:pic>
      <p:pic>
        <p:nvPicPr>
          <p:cNvPr id="80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615555"/>
            <a:ext cx="3209924" cy="10375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59664" y="722551"/>
            <a:ext cx="4210558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9" b="1" spc="10" dirty="0">
                <a:latin typeface="Arial"/>
                <a:cs typeface="Arial"/>
              </a:rPr>
              <a:t>1.5 Combining Functions; Shifting and Scaling Graphs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9664" y="903732"/>
            <a:ext cx="4165981" cy="16764"/>
          </a:xfrm>
          <a:custGeom>
            <a:avLst/>
            <a:gdLst/>
            <a:ahLst/>
            <a:cxnLst/>
            <a:rect l="l" t="t" r="r" b="b"/>
            <a:pathLst>
              <a:path w="4165981" h="16764">
                <a:moveTo>
                  <a:pt x="0" y="16764"/>
                </a:moveTo>
                <a:lnTo>
                  <a:pt x="0" y="0"/>
                </a:lnTo>
                <a:lnTo>
                  <a:pt x="4165981" y="0"/>
                </a:lnTo>
                <a:lnTo>
                  <a:pt x="4165981" y="16764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359664" y="927994"/>
            <a:ext cx="7090414" cy="6079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In this section we look at the main ways functions are combined or transformed to form new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functions.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Sums, Differences, Products, and Quotients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59664" y="1518158"/>
            <a:ext cx="3295523" cy="16764"/>
          </a:xfrm>
          <a:custGeom>
            <a:avLst/>
            <a:gdLst/>
            <a:ahLst/>
            <a:cxnLst/>
            <a:rect l="l" t="t" r="r" b="b"/>
            <a:pathLst>
              <a:path w="3295523" h="16764">
                <a:moveTo>
                  <a:pt x="0" y="16764"/>
                </a:moveTo>
                <a:lnTo>
                  <a:pt x="0" y="0"/>
                </a:lnTo>
                <a:lnTo>
                  <a:pt x="3295523" y="0"/>
                </a:lnTo>
                <a:lnTo>
                  <a:pt x="3295523" y="16764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359664" y="1540642"/>
            <a:ext cx="7098514" cy="4016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Like numbers, functions can be added, subtracted, multiplied, and divided (except where the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denominator is zero) to produce new functions. If ƒ and </a:t>
            </a:r>
            <a:r>
              <a:rPr sz="1400" i="1" spc="10" dirty="0">
                <a:solidFill>
                  <a:srgbClr val="231F20"/>
                </a:solidFill>
                <a:latin typeface="Arial"/>
                <a:cs typeface="Arial"/>
              </a:rPr>
              <a:t>g </a:t>
            </a: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are functions, then for every </a:t>
            </a:r>
            <a:r>
              <a:rPr sz="1400" i="1" spc="10" dirty="0">
                <a:solidFill>
                  <a:srgbClr val="231F20"/>
                </a:solidFill>
                <a:latin typeface="Arial"/>
                <a:cs typeface="Arial"/>
              </a:rPr>
              <a:t>x </a:t>
            </a: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59664" y="1961817"/>
            <a:ext cx="3148837" cy="4040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belongs to the domains of both ƒ and </a:t>
            </a:r>
            <a:r>
              <a:rPr sz="1400" i="1" spc="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functions and ƒ</a:t>
            </a:r>
            <a:r>
              <a:rPr sz="1400" i="1" spc="10" dirty="0">
                <a:solidFill>
                  <a:srgbClr val="231F20"/>
                </a:solidFill>
                <a:latin typeface="Arial"/>
                <a:cs typeface="Arial"/>
              </a:rPr>
              <a:t>g </a:t>
            </a: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by the formulas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8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745" y="1941830"/>
            <a:ext cx="1896110" cy="180975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5444617" y="1964313"/>
            <a:ext cx="2011881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 (that is, for ), we define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8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369820"/>
            <a:ext cx="2847340" cy="620394"/>
          </a:xfrm>
          <a:prstGeom prst="rect">
            <a:avLst/>
          </a:prstGeom>
        </p:spPr>
      </p:pic>
      <p:pic>
        <p:nvPicPr>
          <p:cNvPr id="8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990215"/>
            <a:ext cx="6989444" cy="577215"/>
          </a:xfrm>
          <a:prstGeom prst="rect">
            <a:avLst/>
          </a:prstGeom>
        </p:spPr>
      </p:pic>
      <p:pic>
        <p:nvPicPr>
          <p:cNvPr id="8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744595"/>
            <a:ext cx="4773295" cy="188595"/>
          </a:xfrm>
          <a:prstGeom prst="rect">
            <a:avLst/>
          </a:prstGeom>
        </p:spPr>
      </p:pic>
      <p:pic>
        <p:nvPicPr>
          <p:cNvPr id="8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933190"/>
            <a:ext cx="2246630" cy="419100"/>
          </a:xfrm>
          <a:prstGeom prst="rect">
            <a:avLst/>
          </a:prstGeom>
        </p:spPr>
      </p:pic>
      <p:pic>
        <p:nvPicPr>
          <p:cNvPr id="8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352290"/>
            <a:ext cx="5105400" cy="600710"/>
          </a:xfrm>
          <a:prstGeom prst="rect">
            <a:avLst/>
          </a:prstGeom>
        </p:spPr>
      </p:pic>
      <p:pic>
        <p:nvPicPr>
          <p:cNvPr id="8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953000"/>
            <a:ext cx="6987540" cy="30892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18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6106795" cy="1275714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88264" y="2408350"/>
            <a:ext cx="1878203" cy="1989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Wingdings"/>
                <a:cs typeface="Wingdings"/>
              </a:rPr>
              <a:t></a:t>
            </a:r>
            <a:r>
              <a:rPr sz="1310" spc="10" dirty="0">
                <a:latin typeface="Arial"/>
                <a:cs typeface="Arial"/>
              </a:rPr>
              <a:t> </a:t>
            </a:r>
            <a:r>
              <a:rPr sz="1310" b="1" spc="10" dirty="0">
                <a:latin typeface="Arial"/>
                <a:cs typeface="Arial"/>
              </a:rPr>
              <a:t>Composite Functions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16864" y="2589529"/>
            <a:ext cx="1605026" cy="16764"/>
          </a:xfrm>
          <a:custGeom>
            <a:avLst/>
            <a:gdLst/>
            <a:ahLst/>
            <a:cxnLst/>
            <a:rect l="l" t="t" r="r" b="b"/>
            <a:pathLst>
              <a:path w="1605026" h="16764">
                <a:moveTo>
                  <a:pt x="0" y="16764"/>
                </a:moveTo>
                <a:lnTo>
                  <a:pt x="0" y="0"/>
                </a:lnTo>
                <a:lnTo>
                  <a:pt x="1605026" y="0"/>
                </a:lnTo>
                <a:lnTo>
                  <a:pt x="1605026" y="16764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588264" y="2609517"/>
            <a:ext cx="4318763" cy="199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Wingdings"/>
                <a:cs typeface="Wingdings"/>
              </a:rPr>
              <a:t></a:t>
            </a:r>
            <a:r>
              <a:rPr sz="1370" spc="10" dirty="0">
                <a:latin typeface="Arial"/>
                <a:cs typeface="Arial"/>
              </a:rPr>
              <a:t> </a:t>
            </a:r>
            <a:r>
              <a:rPr sz="1370" spc="10" dirty="0">
                <a:latin typeface="Times New Roman"/>
                <a:cs typeface="Times New Roman"/>
              </a:rPr>
              <a:t>Composition is another method for combining functions.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8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813050"/>
            <a:ext cx="5000625" cy="1533525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588264" y="4347258"/>
            <a:ext cx="6670294" cy="4040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Wingdings"/>
                <a:cs typeface="Wingdings"/>
              </a:rPr>
              <a:t></a:t>
            </a:r>
            <a:r>
              <a:rPr sz="1310" spc="10" dirty="0">
                <a:latin typeface="Arial"/>
                <a:cs typeface="Arial"/>
              </a:rPr>
              <a:t> </a:t>
            </a:r>
            <a:r>
              <a:rPr sz="1310" spc="10" dirty="0">
                <a:latin typeface="Times New Roman"/>
                <a:cs typeface="Times New Roman"/>
              </a:rPr>
              <a:t>The definition says that </a:t>
            </a:r>
            <a:r>
              <a:rPr sz="1310" b="1" spc="10" dirty="0">
                <a:latin typeface="Arial"/>
                <a:cs typeface="Arial"/>
              </a:rPr>
              <a:t>(f0g)</a:t>
            </a:r>
            <a:r>
              <a:rPr sz="1310" spc="10" dirty="0">
                <a:latin typeface="Times New Roman"/>
                <a:cs typeface="Times New Roman"/>
              </a:rPr>
              <a:t> can be formed when the range of </a:t>
            </a:r>
            <a:r>
              <a:rPr sz="1310" b="1" spc="10" dirty="0">
                <a:latin typeface="Arial"/>
                <a:cs typeface="Arial"/>
              </a:rPr>
              <a:t>(g)</a:t>
            </a:r>
            <a:r>
              <a:rPr sz="1310" spc="10" dirty="0">
                <a:latin typeface="Times New Roman"/>
                <a:cs typeface="Times New Roman"/>
              </a:rPr>
              <a:t> lies in the domain of</a:t>
            </a:r>
            <a:r>
              <a:rPr sz="1310" b="1" spc="10" dirty="0">
                <a:latin typeface="Arial"/>
                <a:cs typeface="Arial"/>
              </a:rPr>
              <a:t> ƒ</a:t>
            </a:r>
            <a:r>
              <a:rPr sz="1310" spc="10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To find (</a:t>
            </a:r>
            <a:r>
              <a:rPr sz="1400" b="1" spc="10" dirty="0">
                <a:latin typeface="Arial"/>
                <a:cs typeface="Arial"/>
              </a:rPr>
              <a:t>(f0g)(x)</a:t>
            </a:r>
            <a:r>
              <a:rPr sz="1400" spc="10" dirty="0">
                <a:latin typeface="Times New Roman"/>
                <a:cs typeface="Times New Roman"/>
              </a:rPr>
              <a:t>)    first </a:t>
            </a:r>
            <a:r>
              <a:rPr sz="1400" b="1" spc="10" dirty="0">
                <a:latin typeface="Arial"/>
                <a:cs typeface="Arial"/>
              </a:rPr>
              <a:t>find g(x)</a:t>
            </a:r>
            <a:r>
              <a:rPr sz="1400" spc="10" dirty="0">
                <a:latin typeface="Times New Roman"/>
                <a:cs typeface="Times New Roman"/>
              </a:rPr>
              <a:t> and second find </a:t>
            </a:r>
            <a:r>
              <a:rPr sz="1400" b="1" spc="10" dirty="0">
                <a:latin typeface="Arial"/>
                <a:cs typeface="Arial"/>
              </a:rPr>
              <a:t>ƒ(g(x)).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9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754880"/>
            <a:ext cx="3333115" cy="678180"/>
          </a:xfrm>
          <a:prstGeom prst="rect">
            <a:avLst/>
          </a:prstGeom>
        </p:spPr>
      </p:pic>
      <p:pic>
        <p:nvPicPr>
          <p:cNvPr id="9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145" y="6892925"/>
            <a:ext cx="5706109" cy="1810385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4360545" y="4807585"/>
            <a:ext cx="2719070" cy="1790700"/>
          </a:xfrm>
          <a:custGeom>
            <a:avLst/>
            <a:gdLst/>
            <a:ahLst/>
            <a:cxnLst/>
            <a:rect l="l" t="t" r="r" b="b"/>
            <a:pathLst>
              <a:path w="2719070" h="1790700">
                <a:moveTo>
                  <a:pt x="0" y="1790700"/>
                </a:moveTo>
                <a:lnTo>
                  <a:pt x="0" y="0"/>
                </a:lnTo>
                <a:lnTo>
                  <a:pt x="2719070" y="0"/>
                </a:lnTo>
                <a:lnTo>
                  <a:pt x="2719070" y="1790700"/>
                </a:lnTo>
                <a:lnTo>
                  <a:pt x="0" y="1790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55782" y="4802822"/>
            <a:ext cx="2728595" cy="1800224"/>
          </a:xfrm>
          <a:custGeom>
            <a:avLst/>
            <a:gdLst/>
            <a:ahLst/>
            <a:cxnLst/>
            <a:rect l="l" t="t" r="r" b="b"/>
            <a:pathLst>
              <a:path w="2728595" h="1800224">
                <a:moveTo>
                  <a:pt x="4763" y="1795463"/>
                </a:moveTo>
                <a:lnTo>
                  <a:pt x="4763" y="4763"/>
                </a:lnTo>
                <a:lnTo>
                  <a:pt x="2723833" y="4763"/>
                </a:lnTo>
                <a:lnTo>
                  <a:pt x="2723833" y="1795463"/>
                </a:lnTo>
                <a:lnTo>
                  <a:pt x="4763" y="179546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700" y="4858385"/>
            <a:ext cx="2526665" cy="16903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19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8264" y="722551"/>
            <a:ext cx="2610104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Wingdings"/>
                <a:cs typeface="Wingdings"/>
              </a:rPr>
              <a:t></a:t>
            </a:r>
            <a:r>
              <a:rPr sz="1310" spc="10" dirty="0">
                <a:latin typeface="Arial"/>
                <a:cs typeface="Arial"/>
              </a:rPr>
              <a:t> </a:t>
            </a:r>
            <a:r>
              <a:rPr sz="1310" b="1" spc="10" dirty="0">
                <a:latin typeface="Arial"/>
                <a:cs typeface="Arial"/>
              </a:rPr>
              <a:t>Shifting a Graph of a Function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16864" y="903732"/>
            <a:ext cx="2336926" cy="16764"/>
          </a:xfrm>
          <a:custGeom>
            <a:avLst/>
            <a:gdLst/>
            <a:ahLst/>
            <a:cxnLst/>
            <a:rect l="l" t="t" r="r" b="b"/>
            <a:pathLst>
              <a:path w="2336926" h="16764">
                <a:moveTo>
                  <a:pt x="0" y="16764"/>
                </a:moveTo>
                <a:lnTo>
                  <a:pt x="0" y="0"/>
                </a:lnTo>
                <a:lnTo>
                  <a:pt x="2336926" y="0"/>
                </a:lnTo>
                <a:lnTo>
                  <a:pt x="2336926" y="16764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588264" y="925498"/>
            <a:ext cx="6859590" cy="1220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To shift the graph of a function </a:t>
            </a:r>
            <a:r>
              <a:rPr sz="1400" b="1" spc="10" dirty="0">
                <a:latin typeface="Arial"/>
                <a:cs typeface="Arial"/>
              </a:rPr>
              <a:t>(y= f(x))</a:t>
            </a:r>
            <a:r>
              <a:rPr sz="1400" spc="10" dirty="0">
                <a:latin typeface="Times New Roman"/>
                <a:cs typeface="Times New Roman"/>
              </a:rPr>
              <a:t> straight up, add a positive constant to the right</a:t>
            </a:r>
            <a:endParaRPr sz="14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hand side of the formula  </a:t>
            </a:r>
            <a:r>
              <a:rPr sz="1400" b="1" spc="10" dirty="0">
                <a:latin typeface="Arial"/>
                <a:cs typeface="Arial"/>
              </a:rPr>
              <a:t>(y= f(x)).</a:t>
            </a:r>
            <a:endParaRPr sz="14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1310" spc="10" dirty="0">
                <a:latin typeface="Wingdings"/>
                <a:cs typeface="Wingdings"/>
              </a:rPr>
              <a:t></a:t>
            </a:r>
            <a:r>
              <a:rPr sz="1310" spc="10" dirty="0">
                <a:latin typeface="Arial"/>
                <a:cs typeface="Arial"/>
              </a:rPr>
              <a:t> </a:t>
            </a:r>
            <a:r>
              <a:rPr sz="1310" spc="10" dirty="0">
                <a:latin typeface="Times New Roman"/>
                <a:cs typeface="Times New Roman"/>
              </a:rPr>
              <a:t>To shift the graph of a function </a:t>
            </a:r>
            <a:r>
              <a:rPr sz="1310" b="1" spc="10" dirty="0">
                <a:latin typeface="Arial"/>
                <a:cs typeface="Arial"/>
              </a:rPr>
              <a:t>(y= f(x))</a:t>
            </a:r>
            <a:r>
              <a:rPr sz="1310" spc="10" dirty="0">
                <a:latin typeface="Times New Roman"/>
                <a:cs typeface="Times New Roman"/>
              </a:rPr>
              <a:t>  straight down, add a negative constant to the right-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hand side of the formula </a:t>
            </a:r>
            <a:r>
              <a:rPr sz="1400" b="1" spc="10" dirty="0">
                <a:latin typeface="Arial"/>
                <a:cs typeface="Arial"/>
              </a:rPr>
              <a:t>(y= f(x)).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To shift the graph of  </a:t>
            </a:r>
            <a:r>
              <a:rPr sz="1400" b="1" spc="10" dirty="0">
                <a:latin typeface="Arial"/>
                <a:cs typeface="Arial"/>
              </a:rPr>
              <a:t>(y= f(x))</a:t>
            </a:r>
            <a:r>
              <a:rPr sz="1400" spc="10" dirty="0">
                <a:latin typeface="Times New Roman"/>
                <a:cs typeface="Times New Roman"/>
              </a:rPr>
              <a:t>  to the left, add a positive constant to x. 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To shift the graph of </a:t>
            </a:r>
            <a:r>
              <a:rPr sz="1400" b="1" spc="10" dirty="0">
                <a:latin typeface="Arial"/>
                <a:cs typeface="Arial"/>
              </a:rPr>
              <a:t>(y= f(x))</a:t>
            </a:r>
            <a:r>
              <a:rPr sz="1400" spc="10" dirty="0">
                <a:latin typeface="Times New Roman"/>
                <a:cs typeface="Times New Roman"/>
              </a:rPr>
              <a:t>  to the right, add a negative constant to x.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9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30" y="2296794"/>
            <a:ext cx="5944870" cy="2153285"/>
          </a:xfrm>
          <a:prstGeom prst="rect">
            <a:avLst/>
          </a:prstGeom>
        </p:spPr>
      </p:pic>
      <p:pic>
        <p:nvPicPr>
          <p:cNvPr id="9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450080"/>
            <a:ext cx="6677025" cy="359029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588264" y="8043593"/>
            <a:ext cx="1414907" cy="199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Solved question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9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8246110"/>
            <a:ext cx="4200525" cy="466725"/>
          </a:xfrm>
          <a:prstGeom prst="rect">
            <a:avLst/>
          </a:prstGeom>
        </p:spPr>
      </p:pic>
      <p:pic>
        <p:nvPicPr>
          <p:cNvPr id="9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750" y="8550910"/>
            <a:ext cx="390525" cy="161925"/>
          </a:xfrm>
          <a:prstGeom prst="rect">
            <a:avLst/>
          </a:prstGeom>
        </p:spPr>
      </p:pic>
      <p:pic>
        <p:nvPicPr>
          <p:cNvPr id="9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8712835"/>
            <a:ext cx="2400300" cy="427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5610" y="719455"/>
            <a:ext cx="3822065" cy="1828800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549525"/>
            <a:ext cx="5267325" cy="2295525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845050"/>
            <a:ext cx="6341745" cy="1985645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828790"/>
            <a:ext cx="629158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20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7045959" cy="956945"/>
          </a:xfrm>
          <a:prstGeom prst="rect">
            <a:avLst/>
          </a:prstGeom>
        </p:spPr>
      </p:pic>
      <p:pic>
        <p:nvPicPr>
          <p:cNvPr id="9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676400"/>
            <a:ext cx="5198745" cy="647700"/>
          </a:xfrm>
          <a:prstGeom prst="rect">
            <a:avLst/>
          </a:prstGeom>
        </p:spPr>
      </p:pic>
      <p:pic>
        <p:nvPicPr>
          <p:cNvPr id="10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324100"/>
            <a:ext cx="7051675" cy="1147444"/>
          </a:xfrm>
          <a:prstGeom prst="rect">
            <a:avLst/>
          </a:prstGeom>
        </p:spPr>
      </p:pic>
      <p:pic>
        <p:nvPicPr>
          <p:cNvPr id="10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471544"/>
            <a:ext cx="3677920" cy="13335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59664" y="4808732"/>
            <a:ext cx="619429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solution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0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009515"/>
            <a:ext cx="4238625" cy="1913890"/>
          </a:xfrm>
          <a:prstGeom prst="rect">
            <a:avLst/>
          </a:prstGeom>
        </p:spPr>
      </p:pic>
      <p:pic>
        <p:nvPicPr>
          <p:cNvPr id="10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27875"/>
            <a:ext cx="3705224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21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3971925" cy="2133600"/>
          </a:xfrm>
          <a:prstGeom prst="rect">
            <a:avLst/>
          </a:prstGeom>
        </p:spPr>
      </p:pic>
      <p:pic>
        <p:nvPicPr>
          <p:cNvPr id="10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853055"/>
            <a:ext cx="4135120" cy="195198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59664" y="4810256"/>
            <a:ext cx="619429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solution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0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009515"/>
            <a:ext cx="6078220" cy="1772285"/>
          </a:xfrm>
          <a:prstGeom prst="rect">
            <a:avLst/>
          </a:prstGeom>
        </p:spPr>
      </p:pic>
      <p:pic>
        <p:nvPicPr>
          <p:cNvPr id="10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986270"/>
            <a:ext cx="2819400" cy="15862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22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59664" y="721999"/>
            <a:ext cx="619429" cy="1973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solution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0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925195"/>
            <a:ext cx="6283959" cy="2500630"/>
          </a:xfrm>
          <a:prstGeom prst="rect">
            <a:avLst/>
          </a:prstGeom>
        </p:spPr>
      </p:pic>
      <p:pic>
        <p:nvPicPr>
          <p:cNvPr id="10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425825"/>
            <a:ext cx="3683634" cy="845820"/>
          </a:xfrm>
          <a:prstGeom prst="rect">
            <a:avLst/>
          </a:prstGeom>
        </p:spPr>
      </p:pic>
      <p:pic>
        <p:nvPicPr>
          <p:cNvPr id="11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476115"/>
            <a:ext cx="5477509" cy="313690"/>
          </a:xfrm>
          <a:prstGeom prst="rect">
            <a:avLst/>
          </a:prstGeom>
        </p:spPr>
      </p:pic>
      <p:pic>
        <p:nvPicPr>
          <p:cNvPr id="11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789805"/>
            <a:ext cx="3983990" cy="44500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23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7051675" cy="757555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88264" y="1683897"/>
            <a:ext cx="955205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231F20"/>
                </a:solidFill>
                <a:latin typeface="Wingdings"/>
                <a:cs typeface="Wingdings"/>
              </a:rPr>
              <a:t> </a:t>
            </a: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Exercises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90185" y="1683897"/>
            <a:ext cx="223419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19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769618" y="1683897"/>
            <a:ext cx="630448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–28 tell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448209" y="1683897"/>
            <a:ext cx="1277219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how many units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773572" y="1683897"/>
            <a:ext cx="301696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121985" y="1683897"/>
            <a:ext cx="183122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353250" y="1683897"/>
            <a:ext cx="390137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what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791531" y="1683897"/>
            <a:ext cx="746396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directions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584644" y="1683897"/>
            <a:ext cx="262291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895256" y="1683897"/>
            <a:ext cx="518162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graphs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461562" y="1683897"/>
            <a:ext cx="193642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6701921" y="1683897"/>
            <a:ext cx="261044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16864" y="1683897"/>
            <a:ext cx="6638560" cy="6073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194422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given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equations are to be shifted. Give an equation for the shifted graph. Then sketch the original</a:t>
            </a:r>
            <a:endParaRPr sz="13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and shifted graphs together, labeling each graph with its equation</a:t>
            </a:r>
            <a:r>
              <a:rPr sz="900" spc="10" dirty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pic>
        <p:nvPicPr>
          <p:cNvPr id="11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293620"/>
            <a:ext cx="2105025" cy="410210"/>
          </a:xfrm>
          <a:prstGeom prst="rect">
            <a:avLst/>
          </a:prstGeom>
        </p:spPr>
      </p:pic>
      <p:sp>
        <p:nvSpPr>
          <p:cNvPr id="17" name="text 1"/>
          <p:cNvSpPr txBox="1"/>
          <p:nvPr/>
        </p:nvSpPr>
        <p:spPr>
          <a:xfrm>
            <a:off x="359664" y="2706883"/>
            <a:ext cx="619429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solution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1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113405"/>
            <a:ext cx="6515100" cy="2324099"/>
          </a:xfrm>
          <a:prstGeom prst="rect">
            <a:avLst/>
          </a:prstGeom>
        </p:spPr>
      </p:pic>
      <p:pic>
        <p:nvPicPr>
          <p:cNvPr id="11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437505"/>
            <a:ext cx="1943100" cy="410209"/>
          </a:xfrm>
          <a:prstGeom prst="rect">
            <a:avLst/>
          </a:prstGeom>
        </p:spPr>
      </p:pic>
      <p:sp>
        <p:nvSpPr>
          <p:cNvPr id="18" name="text 1"/>
          <p:cNvSpPr txBox="1"/>
          <p:nvPr/>
        </p:nvSpPr>
        <p:spPr>
          <a:xfrm>
            <a:off x="359664" y="5851148"/>
            <a:ext cx="619429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solution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1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051550"/>
            <a:ext cx="671512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22827" y="9319332"/>
            <a:ext cx="158115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24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2534920" cy="1494789"/>
          </a:xfrm>
          <a:prstGeom prst="rect">
            <a:avLst/>
          </a:prstGeom>
        </p:spPr>
      </p:pic>
      <p:pic>
        <p:nvPicPr>
          <p:cNvPr id="1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828290"/>
            <a:ext cx="3373120" cy="66802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59664" y="3499362"/>
            <a:ext cx="619429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solution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1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700144"/>
            <a:ext cx="7051675" cy="2737485"/>
          </a:xfrm>
          <a:prstGeom prst="rect">
            <a:avLst/>
          </a:prstGeom>
        </p:spPr>
      </p:pic>
      <p:pic>
        <p:nvPicPr>
          <p:cNvPr id="12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437630"/>
            <a:ext cx="3461384" cy="2379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59664" y="724075"/>
            <a:ext cx="1576451" cy="1989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i="1" spc="10" dirty="0">
                <a:latin typeface="Arial"/>
                <a:cs typeface="Arial"/>
              </a:rPr>
              <a:t>Graphs of Functions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664" y="905256"/>
            <a:ext cx="1531874" cy="16764"/>
          </a:xfrm>
          <a:custGeom>
            <a:avLst/>
            <a:gdLst/>
            <a:ahLst/>
            <a:cxnLst/>
            <a:rect l="l" t="t" r="r" b="b"/>
            <a:pathLst>
              <a:path w="1531874" h="16764">
                <a:moveTo>
                  <a:pt x="0" y="16764"/>
                </a:moveTo>
                <a:lnTo>
                  <a:pt x="0" y="0"/>
                </a:lnTo>
                <a:lnTo>
                  <a:pt x="1531874" y="0"/>
                </a:lnTo>
                <a:lnTo>
                  <a:pt x="1531874" y="16764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588264" y="925498"/>
            <a:ext cx="6397199" cy="4040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Wingdings"/>
                <a:cs typeface="Wingdings"/>
              </a:rPr>
              <a:t></a:t>
            </a:r>
            <a:r>
              <a:rPr sz="1310" spc="10" dirty="0">
                <a:latin typeface="Arial"/>
                <a:cs typeface="Arial"/>
              </a:rPr>
              <a:t> </a:t>
            </a:r>
            <a:r>
              <a:rPr sz="1310" spc="10" dirty="0">
                <a:latin typeface="Times New Roman"/>
                <a:cs typeface="Times New Roman"/>
              </a:rPr>
              <a:t>If ƒ is a function with domain D, its graph consists of the points in the Cartesian plane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whose coordinates are the input-output pairs for ƒ.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0" y="1333500"/>
            <a:ext cx="2057400" cy="334010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667510"/>
            <a:ext cx="7150734" cy="1069340"/>
          </a:xfrm>
          <a:prstGeom prst="rect">
            <a:avLst/>
          </a:prstGeom>
        </p:spPr>
      </p:pic>
      <p:sp>
        <p:nvSpPr>
          <p:cNvPr id="14" name="text 1"/>
          <p:cNvSpPr txBox="1"/>
          <p:nvPr/>
        </p:nvSpPr>
        <p:spPr>
          <a:xfrm>
            <a:off x="359664" y="2737914"/>
            <a:ext cx="7092824" cy="199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Example</a:t>
            </a:r>
            <a:r>
              <a:rPr sz="1340" spc="10" dirty="0">
                <a:latin typeface="Times New Roman"/>
                <a:cs typeface="Times New Roman"/>
              </a:rPr>
              <a:t>: Use point plotting to sketch the graph of ( </a:t>
            </a:r>
            <a:r>
              <a:rPr sz="1340" b="1" spc="10" dirty="0">
                <a:latin typeface="Arial"/>
                <a:cs typeface="Arial"/>
              </a:rPr>
              <a:t>y = x </a:t>
            </a:r>
            <a:r>
              <a:rPr sz="1340" spc="10" dirty="0">
                <a:latin typeface="Times New Roman"/>
                <a:cs typeface="Times New Roman"/>
              </a:rPr>
              <a:t> )Discuss the limitations of this method.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511929" y="2731452"/>
            <a:ext cx="85725" cy="1275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941319"/>
            <a:ext cx="5953125" cy="1428115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359664" y="4575858"/>
            <a:ext cx="2960624" cy="199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Example</a:t>
            </a:r>
            <a:r>
              <a:rPr sz="1340" spc="10" dirty="0">
                <a:latin typeface="Times New Roman"/>
                <a:cs typeface="Times New Roman"/>
              </a:rPr>
              <a:t>: Sketch the graph of( </a:t>
            </a:r>
            <a:r>
              <a:rPr sz="1340" b="1" spc="10" dirty="0">
                <a:latin typeface="Arial"/>
                <a:cs typeface="Arial"/>
              </a:rPr>
              <a:t>y = √x ) 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9"/>
          <p:cNvSpPr/>
          <p:nvPr/>
        </p:nvSpPr>
        <p:spPr>
          <a:xfrm>
            <a:off x="359664" y="4757293"/>
            <a:ext cx="672388" cy="16764"/>
          </a:xfrm>
          <a:custGeom>
            <a:avLst/>
            <a:gdLst/>
            <a:ahLst/>
            <a:cxnLst/>
            <a:rect l="l" t="t" r="r" b="b"/>
            <a:pathLst>
              <a:path w="672388" h="16764">
                <a:moveTo>
                  <a:pt x="0" y="16764"/>
                </a:moveTo>
                <a:lnTo>
                  <a:pt x="0" y="0"/>
                </a:lnTo>
                <a:lnTo>
                  <a:pt x="672388" y="0"/>
                </a:lnTo>
                <a:lnTo>
                  <a:pt x="672388" y="16764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text 1"/>
          <p:cNvSpPr txBox="1"/>
          <p:nvPr/>
        </p:nvSpPr>
        <p:spPr>
          <a:xfrm>
            <a:off x="359664" y="4782824"/>
            <a:ext cx="6984393" cy="6058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Solution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If (x&lt;0), then (√x) is an imaginary number. Thus, we can only plot points for which </a:t>
            </a:r>
            <a:r>
              <a:rPr sz="1370" b="1" spc="10" dirty="0">
                <a:latin typeface="Arial"/>
                <a:cs typeface="Arial"/>
              </a:rPr>
              <a:t>(x ≥ 0),</a:t>
            </a:r>
            <a:r>
              <a:rPr sz="1370" spc="10" dirty="0">
                <a:latin typeface="Times New Roman"/>
                <a:cs typeface="Times New Roman"/>
              </a:rPr>
              <a:t> since</a:t>
            </a:r>
            <a:endParaRPr sz="13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points in the xy-plane have real coordinates. The graph obtained by point plotting.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391785"/>
            <a:ext cx="5029200" cy="1248410"/>
          </a:xfrm>
          <a:prstGeom prst="rect">
            <a:avLst/>
          </a:prstGeom>
        </p:spPr>
      </p:pic>
      <p:sp>
        <p:nvSpPr>
          <p:cNvPr id="19" name="text 1"/>
          <p:cNvSpPr txBox="1"/>
          <p:nvPr/>
        </p:nvSpPr>
        <p:spPr>
          <a:xfrm>
            <a:off x="359664" y="6845729"/>
            <a:ext cx="3340100" cy="199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Example</a:t>
            </a:r>
            <a:r>
              <a:rPr sz="1340" spc="10" dirty="0">
                <a:latin typeface="Times New Roman"/>
                <a:cs typeface="Times New Roman"/>
              </a:rPr>
              <a:t>  Sketch the graph of </a:t>
            </a:r>
            <a:r>
              <a:rPr sz="1340" b="1" spc="10" dirty="0">
                <a:latin typeface="Arial"/>
                <a:cs typeface="Arial"/>
              </a:rPr>
              <a:t>(y −2y − x =0).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2702687" y="6839648"/>
            <a:ext cx="85725" cy="1275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10"/>
          <p:cNvSpPr/>
          <p:nvPr/>
        </p:nvSpPr>
        <p:spPr>
          <a:xfrm>
            <a:off x="359664" y="7026910"/>
            <a:ext cx="672388" cy="16764"/>
          </a:xfrm>
          <a:custGeom>
            <a:avLst/>
            <a:gdLst/>
            <a:ahLst/>
            <a:cxnLst/>
            <a:rect l="l" t="t" r="r" b="b"/>
            <a:pathLst>
              <a:path w="672388" h="16764">
                <a:moveTo>
                  <a:pt x="0" y="16764"/>
                </a:moveTo>
                <a:lnTo>
                  <a:pt x="0" y="0"/>
                </a:lnTo>
                <a:lnTo>
                  <a:pt x="672388" y="0"/>
                </a:lnTo>
                <a:lnTo>
                  <a:pt x="672388" y="16764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359664" y="7052441"/>
            <a:ext cx="7012766" cy="8115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Solution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In this case it is easier to express in terms of y, so we rewrite the equation as (x =y −2y) Members</a:t>
            </a:r>
            <a:endParaRPr sz="13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of the solution set can be obtained from this equation by substituting arbitrary values for y in the</a:t>
            </a:r>
            <a:endParaRPr sz="13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right side and computing the associated values of x.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6216142" y="7249681"/>
            <a:ext cx="85725" cy="1265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867015"/>
            <a:ext cx="5713730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59664" y="719503"/>
            <a:ext cx="2698495" cy="1998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Example</a:t>
            </a:r>
            <a:r>
              <a:rPr sz="1340" spc="10" dirty="0">
                <a:latin typeface="Times New Roman"/>
                <a:cs typeface="Times New Roman"/>
              </a:rPr>
              <a:t> Sketch the graph of  y=1/x.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9664" y="900684"/>
            <a:ext cx="672388" cy="16764"/>
          </a:xfrm>
          <a:custGeom>
            <a:avLst/>
            <a:gdLst/>
            <a:ahLst/>
            <a:cxnLst/>
            <a:rect l="l" t="t" r="r" b="b"/>
            <a:pathLst>
              <a:path w="672388" h="16764">
                <a:moveTo>
                  <a:pt x="0" y="16764"/>
                </a:moveTo>
                <a:lnTo>
                  <a:pt x="0" y="0"/>
                </a:lnTo>
                <a:lnTo>
                  <a:pt x="672388" y="0"/>
                </a:lnTo>
                <a:lnTo>
                  <a:pt x="672388" y="16764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359664" y="927994"/>
            <a:ext cx="6822068" cy="6058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Solution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Because </a:t>
            </a:r>
            <a:r>
              <a:rPr sz="1370" b="1" spc="10" dirty="0">
                <a:latin typeface="Arial"/>
                <a:cs typeface="Arial"/>
              </a:rPr>
              <a:t>(1/x)</a:t>
            </a:r>
            <a:r>
              <a:rPr sz="1370" spc="10" dirty="0">
                <a:latin typeface="Times New Roman"/>
                <a:cs typeface="Times New Roman"/>
              </a:rPr>
              <a:t> is undefined at x=0, we can only plot points for which </a:t>
            </a:r>
            <a:r>
              <a:rPr sz="1370" b="1" spc="10" dirty="0">
                <a:latin typeface="Arial"/>
                <a:cs typeface="Arial"/>
              </a:rPr>
              <a:t>x ≠ 0</a:t>
            </a:r>
            <a:r>
              <a:rPr sz="1370" spc="10" dirty="0">
                <a:latin typeface="Times New Roman"/>
                <a:cs typeface="Times New Roman"/>
              </a:rPr>
              <a:t>. This forces a break,</a:t>
            </a:r>
            <a:endParaRPr sz="13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called a discontinuity, in the graph at </a:t>
            </a:r>
            <a:r>
              <a:rPr sz="1400" b="1" spc="10" dirty="0">
                <a:latin typeface="Arial"/>
                <a:cs typeface="Arial"/>
              </a:rPr>
              <a:t>(x = 0)</a:t>
            </a:r>
            <a:r>
              <a:rPr sz="1400" spc="1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710" y="1537970"/>
            <a:ext cx="5088255" cy="157734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359664" y="3502962"/>
            <a:ext cx="4274566" cy="19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i="1" spc="10" dirty="0">
                <a:latin typeface="Arial"/>
                <a:cs typeface="Arial"/>
              </a:rPr>
              <a:t>Greatest integer function is a piece-wise defined function.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14"/>
          <p:cNvSpPr/>
          <p:nvPr/>
        </p:nvSpPr>
        <p:spPr>
          <a:xfrm>
            <a:off x="359664" y="3684143"/>
            <a:ext cx="4229989" cy="16764"/>
          </a:xfrm>
          <a:custGeom>
            <a:avLst/>
            <a:gdLst/>
            <a:ahLst/>
            <a:cxnLst/>
            <a:rect l="l" t="t" r="r" b="b"/>
            <a:pathLst>
              <a:path w="4229989" h="16764">
                <a:moveTo>
                  <a:pt x="0" y="16764"/>
                </a:moveTo>
                <a:lnTo>
                  <a:pt x="0" y="0"/>
                </a:lnTo>
                <a:lnTo>
                  <a:pt x="4229989" y="0"/>
                </a:lnTo>
                <a:lnTo>
                  <a:pt x="4229989" y="16764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588264" y="3880914"/>
            <a:ext cx="6769479" cy="6067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Wingdings"/>
                <a:cs typeface="Wingdings"/>
              </a:rPr>
              <a:t></a:t>
            </a:r>
            <a:r>
              <a:rPr sz="1310" spc="10" dirty="0">
                <a:latin typeface="Arial"/>
                <a:cs typeface="Arial"/>
              </a:rPr>
              <a:t> </a:t>
            </a:r>
            <a:r>
              <a:rPr sz="1310" spc="10" dirty="0">
                <a:latin typeface="Times New Roman"/>
                <a:cs typeface="Times New Roman"/>
              </a:rPr>
              <a:t>The function, or rule which produces the "greatest integer less than or equal to the number"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operated upon, symbol [x] or sometimes [[x]]. 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The greatest integer function is a piece-wise defined function.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59664" y="4672124"/>
            <a:ext cx="5201158" cy="6098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86104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If the number is an integer, use that integer. </a:t>
            </a:r>
            <a:endParaRPr sz="1400">
              <a:latin typeface="Times New Roman"/>
              <a:cs typeface="Times New Roman"/>
            </a:endParaRPr>
          </a:p>
          <a:p>
            <a:pPr marL="686104">
              <a:lnSpc>
                <a:spcPct val="100000"/>
              </a:lnSpc>
            </a:pPr>
            <a:r>
              <a:rPr sz="1370" spc="10" dirty="0">
                <a:latin typeface="Wingdings"/>
                <a:cs typeface="Wingdings"/>
              </a:rPr>
              <a:t></a:t>
            </a:r>
            <a:r>
              <a:rPr sz="1370" spc="10" dirty="0">
                <a:latin typeface="Arial"/>
                <a:cs typeface="Arial"/>
              </a:rPr>
              <a:t> </a:t>
            </a:r>
            <a:r>
              <a:rPr sz="1370" spc="10" dirty="0">
                <a:latin typeface="Times New Roman"/>
                <a:cs typeface="Times New Roman"/>
              </a:rPr>
              <a:t>If the number is not an integer, use the next smaller integer.</a:t>
            </a:r>
            <a:endParaRPr sz="13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Examples: 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59664" y="5288792"/>
            <a:ext cx="627049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number 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522730" y="5288792"/>
            <a:ext cx="79629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|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104898" y="5288792"/>
            <a:ext cx="3715004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spc="10" dirty="0">
                <a:latin typeface="Times New Roman"/>
                <a:cs typeface="Times New Roman"/>
              </a:rPr>
              <a:t>the greatest integer less than or equal to the number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59664" y="5493008"/>
            <a:ext cx="459105" cy="1015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   x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   4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   4.4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   -2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   -2.3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522730" y="5493008"/>
            <a:ext cx="79629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|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2193290" y="5493008"/>
            <a:ext cx="251840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[x]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522730" y="5697224"/>
            <a:ext cx="79629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|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2104898" y="5697224"/>
            <a:ext cx="842010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  [4]      = 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522730" y="5901440"/>
            <a:ext cx="79629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|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2193290" y="5901440"/>
            <a:ext cx="753618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[4.4]   = 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942136" y="6105656"/>
            <a:ext cx="660222" cy="4031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80593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|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             |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2104898" y="6105656"/>
            <a:ext cx="915161" cy="4031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  [-2]    = -2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  [-2.3] = -3 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510655"/>
            <a:ext cx="4554220" cy="553085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2240" y="7063740"/>
            <a:ext cx="2407920" cy="1414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59664" y="723133"/>
            <a:ext cx="1434719" cy="2243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231F20"/>
                </a:solidFill>
                <a:latin typeface="Times New Roman"/>
                <a:cs typeface="Times New Roman"/>
              </a:rPr>
              <a:t>Solved questions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59664" y="956949"/>
            <a:ext cx="3196844" cy="1973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Find the domain and range of each function.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1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362711"/>
            <a:ext cx="4346575" cy="111251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359664" y="2477901"/>
            <a:ext cx="648385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Solution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2679065"/>
            <a:ext cx="7051675" cy="1038225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717290"/>
            <a:ext cx="7050405" cy="124206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588264" y="5164376"/>
            <a:ext cx="4556507" cy="1998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31F20"/>
                </a:solidFill>
                <a:latin typeface="Wingdings"/>
                <a:cs typeface="Wingdings"/>
              </a:rPr>
              <a:t></a:t>
            </a:r>
            <a:r>
              <a:rPr sz="137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Find the domain and graph the functions in Exercises 15–20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2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367655"/>
            <a:ext cx="5684520" cy="1941195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359664" y="7514765"/>
            <a:ext cx="4593082" cy="4056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2860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Solution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We have first draw the function and then determine the </a:t>
            </a: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domain 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923530"/>
            <a:ext cx="6372225" cy="1388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9455"/>
            <a:ext cx="6708775" cy="2726055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855720"/>
            <a:ext cx="3877309" cy="685800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541519"/>
            <a:ext cx="6849109" cy="35477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8264" y="719503"/>
            <a:ext cx="4195318" cy="4058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9" spc="10" dirty="0">
                <a:solidFill>
                  <a:srgbClr val="231F20"/>
                </a:solidFill>
                <a:latin typeface="Wingdings"/>
                <a:cs typeface="Wingdings"/>
              </a:rPr>
              <a:t></a:t>
            </a:r>
            <a:r>
              <a:rPr sz="1219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19" i="1" spc="10" dirty="0">
                <a:latin typeface="Arial"/>
                <a:cs typeface="Arial"/>
              </a:rPr>
              <a:t>Greatest integer function Piecewise-Defined Functions</a:t>
            </a:r>
            <a:endParaRPr sz="12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imes New Roman"/>
                <a:cs typeface="Times New Roman"/>
              </a:rPr>
              <a:t>Graph the functions in Exercises 23–26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1129030"/>
            <a:ext cx="2974974" cy="169926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359664" y="2831850"/>
            <a:ext cx="648385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Solution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3032760"/>
            <a:ext cx="7044055" cy="218821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359664" y="5429000"/>
            <a:ext cx="3245611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231F20"/>
                </a:solidFill>
                <a:latin typeface="Times New Roman"/>
                <a:cs typeface="Times New Roman"/>
              </a:rPr>
              <a:t>27. Find a formula for each function graphed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629910"/>
            <a:ext cx="3682365" cy="90678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359664" y="6540377"/>
            <a:ext cx="648385" cy="197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Solution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2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740525"/>
            <a:ext cx="3672840" cy="1673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09" y="719454"/>
            <a:ext cx="3891280" cy="3465195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4184650"/>
            <a:ext cx="4048125" cy="1990725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588264" y="6177836"/>
            <a:ext cx="875411" cy="1998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Wingdings"/>
                <a:cs typeface="Wingdings"/>
              </a:rPr>
              <a:t>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Solution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6381115"/>
            <a:ext cx="7050405" cy="25831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854831" y="9319332"/>
            <a:ext cx="95631" cy="1400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035" y="17145"/>
            <a:ext cx="7686040" cy="673100"/>
          </a:xfrm>
          <a:custGeom>
            <a:avLst/>
            <a:gdLst/>
            <a:ahLst/>
            <a:cxnLst/>
            <a:rect l="l" t="t" r="r" b="b"/>
            <a:pathLst>
              <a:path w="7686040" h="673100">
                <a:moveTo>
                  <a:pt x="112179" y="0"/>
                </a:moveTo>
                <a:cubicBezTo>
                  <a:pt x="50233" y="0"/>
                  <a:pt x="0" y="50292"/>
                  <a:pt x="0" y="112141"/>
                </a:cubicBezTo>
                <a:lnTo>
                  <a:pt x="0" y="560959"/>
                </a:lnTo>
                <a:cubicBezTo>
                  <a:pt x="0" y="622808"/>
                  <a:pt x="50233" y="673100"/>
                  <a:pt x="112179" y="673100"/>
                </a:cubicBezTo>
                <a:lnTo>
                  <a:pt x="7573899" y="673100"/>
                </a:lnTo>
                <a:cubicBezTo>
                  <a:pt x="7635747" y="673100"/>
                  <a:pt x="7686040" y="622808"/>
                  <a:pt x="7686040" y="560959"/>
                </a:cubicBezTo>
                <a:lnTo>
                  <a:pt x="7686040" y="112141"/>
                </a:lnTo>
                <a:cubicBezTo>
                  <a:pt x="7686040" y="50292"/>
                  <a:pt x="7635747" y="0"/>
                  <a:pt x="7573899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72" y="12382"/>
            <a:ext cx="7695565" cy="682625"/>
          </a:xfrm>
          <a:custGeom>
            <a:avLst/>
            <a:gdLst/>
            <a:ahLst/>
            <a:cxnLst/>
            <a:rect l="l" t="t" r="r" b="b"/>
            <a:pathLst>
              <a:path w="7695565" h="682625">
                <a:moveTo>
                  <a:pt x="116942" y="4763"/>
                </a:moveTo>
                <a:cubicBezTo>
                  <a:pt x="54996" y="4763"/>
                  <a:pt x="4763" y="55055"/>
                  <a:pt x="4763" y="116904"/>
                </a:cubicBezTo>
                <a:lnTo>
                  <a:pt x="4763" y="565722"/>
                </a:lnTo>
                <a:cubicBezTo>
                  <a:pt x="4763" y="627571"/>
                  <a:pt x="54996" y="677863"/>
                  <a:pt x="116942" y="677863"/>
                </a:cubicBezTo>
                <a:lnTo>
                  <a:pt x="7578662" y="677863"/>
                </a:lnTo>
                <a:cubicBezTo>
                  <a:pt x="7640510" y="677863"/>
                  <a:pt x="7690803" y="627571"/>
                  <a:pt x="7690803" y="565722"/>
                </a:cubicBezTo>
                <a:lnTo>
                  <a:pt x="7690803" y="116904"/>
                </a:lnTo>
                <a:cubicBezTo>
                  <a:pt x="7690803" y="55055"/>
                  <a:pt x="7640510" y="4763"/>
                  <a:pt x="7578662" y="4763"/>
                </a:cubicBez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50876" y="99236"/>
            <a:ext cx="7172071" cy="40320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9" b="1" spc="10" dirty="0">
                <a:latin typeface="Arial"/>
                <a:cs typeface="Arial"/>
              </a:rPr>
              <a:t>Mathematics Materials                 Lecturer A.M.Alazzawe                                     FIRST CLASS</a:t>
            </a:r>
            <a:endParaRPr sz="700">
              <a:latin typeface="Arial"/>
              <a:cs typeface="Arial"/>
            </a:endParaRPr>
          </a:p>
          <a:p>
            <a:pPr marL="3019678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SEMESTER 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59664" y="724868"/>
            <a:ext cx="3724147" cy="226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b="1" spc="10" dirty="0">
                <a:latin typeface="Arial"/>
                <a:cs typeface="Arial"/>
              </a:rPr>
              <a:t>1.</a:t>
            </a:r>
            <a:r>
              <a:rPr sz="1310" b="1" spc="10" dirty="0">
                <a:latin typeface="Arial"/>
                <a:cs typeface="Arial"/>
              </a:rPr>
              <a:t>4 Identifying Functions; Mathematical Models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9664" y="928116"/>
            <a:ext cx="3679571" cy="16764"/>
          </a:xfrm>
          <a:custGeom>
            <a:avLst/>
            <a:gdLst/>
            <a:ahLst/>
            <a:cxnLst/>
            <a:rect l="l" t="t" r="r" b="b"/>
            <a:pathLst>
              <a:path w="3679571" h="16764">
                <a:moveTo>
                  <a:pt x="0" y="16764"/>
                </a:moveTo>
                <a:lnTo>
                  <a:pt x="0" y="0"/>
                </a:lnTo>
                <a:lnTo>
                  <a:pt x="3679571" y="0"/>
                </a:lnTo>
                <a:lnTo>
                  <a:pt x="3679571" y="16764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588264" y="954453"/>
            <a:ext cx="6742320" cy="4041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Wingdings"/>
                <a:cs typeface="Wingdings"/>
              </a:rPr>
              <a:t></a:t>
            </a:r>
            <a:r>
              <a:rPr sz="1310" spc="10" dirty="0">
                <a:latin typeface="Arial"/>
                <a:cs typeface="Arial"/>
              </a:rPr>
              <a:t> </a:t>
            </a:r>
            <a:r>
              <a:rPr sz="1310" spc="10" dirty="0">
                <a:latin typeface="Times New Roman"/>
                <a:cs typeface="Times New Roman"/>
              </a:rPr>
              <a:t>There are a number of important types of functions frequently encountered in calculus. We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identify and briefly summarize them here.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88264" y="1567101"/>
            <a:ext cx="6374436" cy="6098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Wingdings"/>
                <a:cs typeface="Wingdings"/>
              </a:rPr>
              <a:t></a:t>
            </a:r>
            <a:r>
              <a:rPr sz="1310" spc="10" dirty="0">
                <a:latin typeface="Arial"/>
                <a:cs typeface="Arial"/>
              </a:rPr>
              <a:t> </a:t>
            </a:r>
            <a:r>
              <a:rPr sz="1310" b="1" spc="10" dirty="0">
                <a:latin typeface="Arial"/>
                <a:cs typeface="Arial"/>
              </a:rPr>
              <a:t>Linear Functions:</a:t>
            </a:r>
            <a:r>
              <a:rPr sz="1310" spc="10" dirty="0">
                <a:latin typeface="Times New Roman"/>
                <a:cs typeface="Times New Roman"/>
              </a:rPr>
              <a:t> A function of the form  for constants</a:t>
            </a:r>
            <a:r>
              <a:rPr sz="1310" b="1" spc="10" dirty="0">
                <a:latin typeface="Arial"/>
                <a:cs typeface="Arial"/>
              </a:rPr>
              <a:t>( m and b)</a:t>
            </a:r>
            <a:r>
              <a:rPr sz="1310" spc="10" dirty="0">
                <a:latin typeface="Times New Roman"/>
                <a:cs typeface="Times New Roman"/>
              </a:rPr>
              <a:t>, is called a </a:t>
            </a:r>
            <a:r>
              <a:rPr sz="1310" b="1" spc="10" dirty="0">
                <a:latin typeface="Arial"/>
                <a:cs typeface="Arial"/>
              </a:rPr>
              <a:t>linear</a:t>
            </a:r>
            <a:endParaRPr sz="13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function</a:t>
            </a:r>
            <a:r>
              <a:rPr sz="1340" spc="10" dirty="0">
                <a:latin typeface="Times New Roman"/>
                <a:cs typeface="Times New Roman"/>
              </a:rPr>
              <a:t>. Figure below shows an array of lines where  so these lines pass through the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origin</a:t>
            </a:r>
            <a:r>
              <a:rPr sz="1400" spc="10" dirty="0">
                <a:latin typeface="Times New Roman"/>
                <a:cs typeface="Times New Roman"/>
              </a:rPr>
              <a:t>. Constant functions result when the slope m=0 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88264" y="4109514"/>
            <a:ext cx="6799834" cy="6083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Wingdings"/>
                <a:cs typeface="Wingdings"/>
              </a:rPr>
              <a:t></a:t>
            </a:r>
            <a:r>
              <a:rPr sz="1310" spc="10" dirty="0">
                <a:latin typeface="Arial"/>
                <a:cs typeface="Arial"/>
              </a:rPr>
              <a:t> </a:t>
            </a:r>
            <a:r>
              <a:rPr sz="1310" b="1" spc="10" dirty="0">
                <a:latin typeface="Arial"/>
                <a:cs typeface="Arial"/>
              </a:rPr>
              <a:t>Power Functions</a:t>
            </a:r>
            <a:r>
              <a:rPr sz="1310" spc="10" dirty="0">
                <a:latin typeface="Times New Roman"/>
                <a:cs typeface="Times New Roman"/>
              </a:rPr>
              <a:t>: A function </a:t>
            </a:r>
            <a:r>
              <a:rPr sz="1310" b="1" spc="10" dirty="0">
                <a:latin typeface="Arial"/>
                <a:cs typeface="Arial"/>
              </a:rPr>
              <a:t>(f(x) = x )</a:t>
            </a:r>
            <a:r>
              <a:rPr sz="1310" spc="10" dirty="0">
                <a:latin typeface="Times New Roman"/>
                <a:cs typeface="Times New Roman"/>
              </a:rPr>
              <a:t>  where </a:t>
            </a:r>
            <a:r>
              <a:rPr sz="1310" b="1" spc="10" dirty="0">
                <a:latin typeface="Arial"/>
                <a:cs typeface="Arial"/>
              </a:rPr>
              <a:t>a</a:t>
            </a:r>
            <a:r>
              <a:rPr sz="1310" spc="10" dirty="0">
                <a:latin typeface="Times New Roman"/>
                <a:cs typeface="Times New Roman"/>
              </a:rPr>
              <a:t> is a constant, is called a </a:t>
            </a:r>
            <a:r>
              <a:rPr sz="1310" b="1" spc="10" dirty="0">
                <a:latin typeface="Arial"/>
                <a:cs typeface="Arial"/>
              </a:rPr>
              <a:t>power function</a:t>
            </a:r>
            <a:r>
              <a:rPr sz="1310" spc="10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There are several important cases to consider.</a:t>
            </a:r>
            <a:endParaRPr sz="14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(a)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a = n</a:t>
            </a:r>
            <a:r>
              <a:rPr sz="1400" spc="10" dirty="0">
                <a:latin typeface="Times New Roman"/>
                <a:cs typeface="Times New Roman"/>
              </a:rPr>
              <a:t>    ,,, a  positive integer 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606419" y="4103433"/>
            <a:ext cx="85725" cy="1275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59664" y="4880912"/>
            <a:ext cx="3401060" cy="199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Times New Roman"/>
                <a:cs typeface="Times New Roman"/>
              </a:rPr>
              <a:t>The graphs of  </a:t>
            </a:r>
            <a:r>
              <a:rPr sz="1370" b="1" spc="10" dirty="0">
                <a:latin typeface="Arial"/>
                <a:cs typeface="Arial"/>
              </a:rPr>
              <a:t>(f(x) = x )</a:t>
            </a:r>
            <a:r>
              <a:rPr sz="1370" spc="10" dirty="0">
                <a:latin typeface="Times New Roman"/>
                <a:cs typeface="Times New Roman"/>
              </a:rPr>
              <a:t>    for  n= 1, 2, 3, 4, 5,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042414" y="4874831"/>
            <a:ext cx="92125" cy="1275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5083810"/>
            <a:ext cx="6875144" cy="1845945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105015"/>
            <a:ext cx="6642100" cy="527050"/>
          </a:xfrm>
          <a:prstGeom prst="rect">
            <a:avLst/>
          </a:prstGeom>
        </p:spPr>
      </p:pic>
      <p:pic>
        <p:nvPicPr>
          <p:cNvPr id="3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" y="7632065"/>
            <a:ext cx="6737984" cy="1484630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207645" y="2367280"/>
            <a:ext cx="6696074" cy="1597659"/>
          </a:xfrm>
          <a:custGeom>
            <a:avLst/>
            <a:gdLst/>
            <a:ahLst/>
            <a:cxnLst/>
            <a:rect l="l" t="t" r="r" b="b"/>
            <a:pathLst>
              <a:path w="6696074" h="1597659">
                <a:moveTo>
                  <a:pt x="0" y="1597660"/>
                </a:moveTo>
                <a:lnTo>
                  <a:pt x="0" y="0"/>
                </a:lnTo>
                <a:lnTo>
                  <a:pt x="6696074" y="0"/>
                </a:lnTo>
                <a:lnTo>
                  <a:pt x="6696074" y="1597660"/>
                </a:lnTo>
                <a:lnTo>
                  <a:pt x="0" y="1597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2882" y="2362518"/>
            <a:ext cx="6705599" cy="1607184"/>
          </a:xfrm>
          <a:custGeom>
            <a:avLst/>
            <a:gdLst/>
            <a:ahLst/>
            <a:cxnLst/>
            <a:rect l="l" t="t" r="r" b="b"/>
            <a:pathLst>
              <a:path w="6705599" h="1607184">
                <a:moveTo>
                  <a:pt x="4763" y="1602422"/>
                </a:moveTo>
                <a:lnTo>
                  <a:pt x="4763" y="4762"/>
                </a:lnTo>
                <a:lnTo>
                  <a:pt x="6700837" y="4762"/>
                </a:lnTo>
                <a:lnTo>
                  <a:pt x="6700837" y="1602422"/>
                </a:lnTo>
                <a:lnTo>
                  <a:pt x="4763" y="160242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330" y="2416810"/>
            <a:ext cx="2836545" cy="1529080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7875" y="2694305"/>
            <a:ext cx="3312794" cy="12515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1918</Words>
  <Application>Microsoft Office PowerPoint</Application>
  <PresentationFormat>Custom</PresentationFormat>
  <Paragraphs>244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</dc:creator>
  <cp:lastModifiedBy>DR.Ahmed Saker 2O14</cp:lastModifiedBy>
  <cp:revision>1</cp:revision>
  <dcterms:created xsi:type="dcterms:W3CDTF">2019-01-24T11:41:59Z</dcterms:created>
  <dcterms:modified xsi:type="dcterms:W3CDTF">2019-01-24T16:44:26Z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2019-01-24T00:00:00Z</vt:filetime>
  </property>
  <property fmtid="{D5CDD505-2E9C-101B-9397-08002B2CF9AE}" pid="3" name="LastSaved">
    <vt:filetime>2019-01-24T00:00:00Z</vt:filetime>
  </property>
</Properties>
</file>